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96" r:id="rId1"/>
  </p:sldMasterIdLst>
  <p:notesMasterIdLst>
    <p:notesMasterId r:id="rId60"/>
  </p:notesMasterIdLst>
  <p:sldIdLst>
    <p:sldId id="388" r:id="rId2"/>
    <p:sldId id="404" r:id="rId3"/>
    <p:sldId id="405" r:id="rId4"/>
    <p:sldId id="406" r:id="rId5"/>
    <p:sldId id="407" r:id="rId6"/>
    <p:sldId id="409" r:id="rId7"/>
    <p:sldId id="410" r:id="rId8"/>
    <p:sldId id="412" r:id="rId9"/>
    <p:sldId id="411" r:id="rId10"/>
    <p:sldId id="413" r:id="rId11"/>
    <p:sldId id="415" r:id="rId12"/>
    <p:sldId id="416" r:id="rId13"/>
    <p:sldId id="417" r:id="rId14"/>
    <p:sldId id="418" r:id="rId15"/>
    <p:sldId id="419" r:id="rId16"/>
    <p:sldId id="420" r:id="rId17"/>
    <p:sldId id="414" r:id="rId18"/>
    <p:sldId id="445" r:id="rId19"/>
    <p:sldId id="446" r:id="rId20"/>
    <p:sldId id="447" r:id="rId21"/>
    <p:sldId id="422" r:id="rId22"/>
    <p:sldId id="421" r:id="rId23"/>
    <p:sldId id="423" r:id="rId24"/>
    <p:sldId id="448" r:id="rId25"/>
    <p:sldId id="449" r:id="rId26"/>
    <p:sldId id="424" r:id="rId27"/>
    <p:sldId id="426" r:id="rId28"/>
    <p:sldId id="454" r:id="rId29"/>
    <p:sldId id="425" r:id="rId30"/>
    <p:sldId id="461" r:id="rId31"/>
    <p:sldId id="427" r:id="rId32"/>
    <p:sldId id="428" r:id="rId33"/>
    <p:sldId id="463" r:id="rId34"/>
    <p:sldId id="496" r:id="rId35"/>
    <p:sldId id="497" r:id="rId36"/>
    <p:sldId id="432" r:id="rId37"/>
    <p:sldId id="495" r:id="rId38"/>
    <p:sldId id="433" r:id="rId39"/>
    <p:sldId id="434" r:id="rId40"/>
    <p:sldId id="479" r:id="rId41"/>
    <p:sldId id="481" r:id="rId42"/>
    <p:sldId id="482" r:id="rId43"/>
    <p:sldId id="436" r:id="rId44"/>
    <p:sldId id="483" r:id="rId45"/>
    <p:sldId id="437" r:id="rId46"/>
    <p:sldId id="484" r:id="rId47"/>
    <p:sldId id="485" r:id="rId48"/>
    <p:sldId id="438" r:id="rId49"/>
    <p:sldId id="441" r:id="rId50"/>
    <p:sldId id="442" r:id="rId51"/>
    <p:sldId id="443" r:id="rId52"/>
    <p:sldId id="486" r:id="rId53"/>
    <p:sldId id="487" r:id="rId54"/>
    <p:sldId id="488" r:id="rId55"/>
    <p:sldId id="490" r:id="rId56"/>
    <p:sldId id="492" r:id="rId57"/>
    <p:sldId id="491" r:id="rId58"/>
    <p:sldId id="494"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971"/>
    <a:srgbClr val="333FAF"/>
    <a:srgbClr val="1C2362"/>
    <a:srgbClr val="429CEE"/>
    <a:srgbClr val="2A3492"/>
    <a:srgbClr val="339933"/>
    <a:srgbClr val="3366FF"/>
    <a:srgbClr val="FF6600"/>
    <a:srgbClr val="3399F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31" autoAdjust="0"/>
    <p:restoredTop sz="96321" autoAdjust="0"/>
  </p:normalViewPr>
  <p:slideViewPr>
    <p:cSldViewPr snapToGrid="0">
      <p:cViewPr varScale="1">
        <p:scale>
          <a:sx n="110" d="100"/>
          <a:sy n="110" d="100"/>
        </p:scale>
        <p:origin x="990"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5" y="10"/>
            <a:ext cx="3037312" cy="466088"/>
          </a:xfrm>
          <a:prstGeom prst="rect">
            <a:avLst/>
          </a:prstGeom>
        </p:spPr>
        <p:txBody>
          <a:bodyPr vert="horz" lIns="91290" tIns="45645" rIns="91290" bIns="45645" rtlCol="0"/>
          <a:lstStyle>
            <a:lvl1pPr algn="l">
              <a:defRPr sz="1200"/>
            </a:lvl1pPr>
          </a:lstStyle>
          <a:p>
            <a:endParaRPr lang="es-CL"/>
          </a:p>
        </p:txBody>
      </p:sp>
      <p:sp>
        <p:nvSpPr>
          <p:cNvPr id="3" name="Marcador de fecha 2"/>
          <p:cNvSpPr>
            <a:spLocks noGrp="1"/>
          </p:cNvSpPr>
          <p:nvPr>
            <p:ph type="dt" idx="1"/>
          </p:nvPr>
        </p:nvSpPr>
        <p:spPr>
          <a:xfrm>
            <a:off x="3971508" y="10"/>
            <a:ext cx="3037312" cy="466088"/>
          </a:xfrm>
          <a:prstGeom prst="rect">
            <a:avLst/>
          </a:prstGeom>
        </p:spPr>
        <p:txBody>
          <a:bodyPr vert="horz" lIns="91290" tIns="45645" rIns="91290" bIns="45645" rtlCol="0"/>
          <a:lstStyle>
            <a:lvl1pPr algn="r">
              <a:defRPr sz="1200"/>
            </a:lvl1pPr>
          </a:lstStyle>
          <a:p>
            <a:fld id="{E23FC41B-16A5-44FD-A1ED-DDCED76CF982}" type="datetimeFigureOut">
              <a:rPr lang="es-CL" smtClean="0"/>
              <a:t>25-03-2025</a:t>
            </a:fld>
            <a:endParaRPr lang="es-CL"/>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90" tIns="45645" rIns="91290" bIns="45645" rtlCol="0" anchor="ctr"/>
          <a:lstStyle/>
          <a:p>
            <a:endParaRPr lang="es-CL"/>
          </a:p>
        </p:txBody>
      </p:sp>
      <p:sp>
        <p:nvSpPr>
          <p:cNvPr id="5" name="Marcador de notas 4"/>
          <p:cNvSpPr>
            <a:spLocks noGrp="1"/>
          </p:cNvSpPr>
          <p:nvPr>
            <p:ph type="body" sz="quarter" idx="3"/>
          </p:nvPr>
        </p:nvSpPr>
        <p:spPr>
          <a:xfrm>
            <a:off x="701041" y="4473813"/>
            <a:ext cx="5608320" cy="3660537"/>
          </a:xfrm>
          <a:prstGeom prst="rect">
            <a:avLst/>
          </a:prstGeom>
        </p:spPr>
        <p:txBody>
          <a:bodyPr vert="horz" lIns="91290" tIns="45645" rIns="91290" bIns="45645"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5" y="8830317"/>
            <a:ext cx="3037312" cy="466088"/>
          </a:xfrm>
          <a:prstGeom prst="rect">
            <a:avLst/>
          </a:prstGeom>
        </p:spPr>
        <p:txBody>
          <a:bodyPr vert="horz" lIns="91290" tIns="45645" rIns="91290" bIns="45645"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1508" y="8830317"/>
            <a:ext cx="3037312" cy="466088"/>
          </a:xfrm>
          <a:prstGeom prst="rect">
            <a:avLst/>
          </a:prstGeom>
        </p:spPr>
        <p:txBody>
          <a:bodyPr vert="horz" lIns="91290" tIns="45645" rIns="91290" bIns="45645" rtlCol="0" anchor="b"/>
          <a:lstStyle>
            <a:lvl1pPr algn="r">
              <a:defRPr sz="1200"/>
            </a:lvl1pPr>
          </a:lstStyle>
          <a:p>
            <a:fld id="{F55DDC10-0123-44E1-9E8D-53E3259155A5}" type="slidenum">
              <a:rPr lang="es-CL" smtClean="0"/>
              <a:t>‹Nº›</a:t>
            </a:fld>
            <a:endParaRPr lang="es-CL"/>
          </a:p>
        </p:txBody>
      </p:sp>
    </p:spTree>
    <p:extLst>
      <p:ext uri="{BB962C8B-B14F-4D97-AF65-F5344CB8AC3E}">
        <p14:creationId xmlns:p14="http://schemas.microsoft.com/office/powerpoint/2010/main" val="329631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55DDC10-0123-44E1-9E8D-53E3259155A5}" type="slidenum">
              <a:rPr lang="es-CL" smtClean="0"/>
              <a:t>28</a:t>
            </a:fld>
            <a:endParaRPr lang="es-CL"/>
          </a:p>
        </p:txBody>
      </p:sp>
    </p:spTree>
    <p:extLst>
      <p:ext uri="{BB962C8B-B14F-4D97-AF65-F5344CB8AC3E}">
        <p14:creationId xmlns:p14="http://schemas.microsoft.com/office/powerpoint/2010/main" val="126903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55DDC10-0123-44E1-9E8D-53E3259155A5}" type="slidenum">
              <a:rPr lang="es-CL" smtClean="0"/>
              <a:t>29</a:t>
            </a:fld>
            <a:endParaRPr lang="es-CL"/>
          </a:p>
        </p:txBody>
      </p:sp>
    </p:spTree>
    <p:extLst>
      <p:ext uri="{BB962C8B-B14F-4D97-AF65-F5344CB8AC3E}">
        <p14:creationId xmlns:p14="http://schemas.microsoft.com/office/powerpoint/2010/main" val="156589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7FABF42-9AF6-614B-95A0-C16A9364FF5B}" type="datetime1">
              <a:rPr lang="es-CL" smtClean="0"/>
              <a:t>25-03-2025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264476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7798783-C222-6C44-881E-4EB976DC6889}" type="datetime1">
              <a:rPr lang="es-CL" smtClean="0"/>
              <a:t>25-03-2025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357082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D8B5A0-01B2-CC4E-A06D-C5426D1B3C09}" type="datetime1">
              <a:rPr lang="es-CL" smtClean="0"/>
              <a:t>25-03-2025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24807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7C8F17-799D-3740-944D-A1F4B968E32C}" type="datetime1">
              <a:rPr lang="es-CL" smtClean="0"/>
              <a:t>25-03-2025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111620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AD763F-28A1-F341-9770-6F788AE2E521}" type="datetime1">
              <a:rPr lang="es-CL" smtClean="0"/>
              <a:t>25-03-2025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285706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6EEDA7-0A5D-084C-A9D4-B51EBADEA4B7}" type="datetime1">
              <a:rPr lang="es-CL" smtClean="0"/>
              <a:t>25-03-2025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399559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11A018E-BED0-D946-BD67-30F83B563D6D}" type="datetime1">
              <a:rPr lang="es-CL" smtClean="0"/>
              <a:t>25-03-2025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427008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2E423B8-7B66-624A-B1F0-00DCAC9A0756}" type="datetime1">
              <a:rPr lang="es-CL" smtClean="0"/>
              <a:t>25-03-2025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199414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5D4BC-3778-524D-A3F8-0C60EE6B0641}" type="datetime1">
              <a:rPr lang="es-CL" smtClean="0"/>
              <a:t>25-03-2025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213280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F1FB20D-5D1C-C14A-9445-C10CB794378F}" type="datetime1">
              <a:rPr lang="es-CL" smtClean="0"/>
              <a:t>25-03-2025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209296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118495-95CE-374F-9FE7-1121D9611555}" type="datetime1">
              <a:rPr lang="es-CL" smtClean="0"/>
              <a:t>25-03-2025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F4F2BAB-4505-49E2-B27A-4CAAD9C0F52F}" type="slidenum">
              <a:rPr lang="es-CL" smtClean="0"/>
              <a:t>‹Nº›</a:t>
            </a:fld>
            <a:endParaRPr lang="es-CL"/>
          </a:p>
        </p:txBody>
      </p:sp>
    </p:spTree>
    <p:extLst>
      <p:ext uri="{BB962C8B-B14F-4D97-AF65-F5344CB8AC3E}">
        <p14:creationId xmlns:p14="http://schemas.microsoft.com/office/powerpoint/2010/main" val="347328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10E76-33DA-6D4E-96AB-C6B5DEB2676A}" type="datetime1">
              <a:rPr lang="es-CL" smtClean="0"/>
              <a:t>25-03-2025</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F2BAB-4505-49E2-B27A-4CAAD9C0F52F}" type="slidenum">
              <a:rPr lang="es-CL" smtClean="0"/>
              <a:t>‹Nº›</a:t>
            </a:fld>
            <a:endParaRPr lang="es-CL"/>
          </a:p>
        </p:txBody>
      </p:sp>
    </p:spTree>
    <p:extLst>
      <p:ext uri="{BB962C8B-B14F-4D97-AF65-F5344CB8AC3E}">
        <p14:creationId xmlns:p14="http://schemas.microsoft.com/office/powerpoint/2010/main" val="3820457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2.png"/><Relationship Id="rId4" Type="http://schemas.microsoft.com/office/2007/relationships/hdphoto" Target="../media/hdphoto1.wdp"/><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jpg"/><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0.emf"/><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2.jpg"/><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jpg"/><Relationship Id="rId7"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4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24.emf"/><Relationship Id="rId4" Type="http://schemas.openxmlformats.org/officeDocument/2006/relationships/image" Target="../media/image123.emf"/></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0.emf"/><Relationship Id="rId4" Type="http://schemas.openxmlformats.org/officeDocument/2006/relationships/image" Target="../media/image129.JPG"/></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emf"/></Relationships>
</file>

<file path=ppt/slides/_rels/slide4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3" Type="http://schemas.openxmlformats.org/officeDocument/2006/relationships/image" Target="../media/image8.jpeg"/><Relationship Id="rId7" Type="http://schemas.microsoft.com/office/2007/relationships/hdphoto" Target="../media/hdphoto1.wdp"/><Relationship Id="rId12" Type="http://schemas.openxmlformats.org/officeDocument/2006/relationships/image" Target="../media/image14.png"/><Relationship Id="rId17" Type="http://schemas.openxmlformats.org/officeDocument/2006/relationships/image" Target="../media/image17.jpeg"/><Relationship Id="rId2" Type="http://schemas.openxmlformats.org/officeDocument/2006/relationships/image" Target="../media/image2.jpg"/><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jpeg"/><Relationship Id="rId15" Type="http://schemas.microsoft.com/office/2007/relationships/hdphoto" Target="../media/hdphoto5.wdp"/><Relationship Id="rId10" Type="http://schemas.openxmlformats.org/officeDocument/2006/relationships/image" Target="../media/image13.png"/><Relationship Id="rId4" Type="http://schemas.openxmlformats.org/officeDocument/2006/relationships/image" Target="../media/image9.jpeg"/><Relationship Id="rId9" Type="http://schemas.microsoft.com/office/2007/relationships/hdphoto" Target="../media/hdphoto2.wdp"/><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1.emf"/></Relationships>
</file>

<file path=ppt/slides/_rels/slide5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5.emf"/><Relationship Id="rId5" Type="http://schemas.openxmlformats.org/officeDocument/2006/relationships/image" Target="../media/image144.emf"/><Relationship Id="rId4" Type="http://schemas.openxmlformats.org/officeDocument/2006/relationships/image" Target="../media/image143.emf"/></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148.jpeg"/><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2.emf"/></Relationships>
</file>

<file path=ppt/slides/_rels/slide5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4.jpg"/></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p:cNvSpPr txBox="1"/>
          <p:nvPr/>
        </p:nvSpPr>
        <p:spPr>
          <a:xfrm>
            <a:off x="413850" y="2826700"/>
            <a:ext cx="5939139" cy="1338828"/>
          </a:xfrm>
          <a:prstGeom prst="rect">
            <a:avLst/>
          </a:prstGeom>
          <a:noFill/>
        </p:spPr>
        <p:txBody>
          <a:bodyPr wrap="square" rtlCol="0">
            <a:spAutoFit/>
          </a:bodyPr>
          <a:lstStyle/>
          <a:p>
            <a:pPr algn="r"/>
            <a:r>
              <a:rPr lang="es-CL" sz="5400" b="1" i="1" dirty="0">
                <a:solidFill>
                  <a:srgbClr val="FFC000"/>
                </a:solidFill>
                <a:latin typeface="Noto Sans" panose="020B0502040504020204" pitchFamily="34" charset="0"/>
                <a:ea typeface="Noto Sans" panose="020B0502040504020204" pitchFamily="34" charset="0"/>
                <a:cs typeface="Noto Sans" panose="020B0502040504020204" pitchFamily="34" charset="0"/>
              </a:rPr>
              <a:t>CUENTA PÚBLICA </a:t>
            </a:r>
          </a:p>
          <a:p>
            <a:pPr algn="r"/>
            <a:r>
              <a:rPr lang="es-CL" sz="2700" b="1" i="1" dirty="0">
                <a:solidFill>
                  <a:schemeClr val="bg1"/>
                </a:solidFill>
                <a:latin typeface="Arial" panose="020B0604020202020204" pitchFamily="34" charset="0"/>
                <a:ea typeface="Noto Sans" panose="020B0502040504020204" pitchFamily="34" charset="0"/>
                <a:cs typeface="Arial" panose="020B0604020202020204" pitchFamily="34" charset="0"/>
              </a:rPr>
              <a:t>2024</a:t>
            </a:r>
          </a:p>
        </p:txBody>
      </p:sp>
      <p:sp>
        <p:nvSpPr>
          <p:cNvPr id="9" name="Marcador de número de diapositiva 8">
            <a:extLst>
              <a:ext uri="{FF2B5EF4-FFF2-40B4-BE49-F238E27FC236}">
                <a16:creationId xmlns:a16="http://schemas.microsoft.com/office/drawing/2014/main" id="{0175506C-5E91-AA64-F5D8-D9B98B0D6FFC}"/>
              </a:ext>
            </a:extLst>
          </p:cNvPr>
          <p:cNvSpPr>
            <a:spLocks noGrp="1"/>
          </p:cNvSpPr>
          <p:nvPr>
            <p:ph type="sldNum" sz="quarter" idx="12"/>
          </p:nvPr>
        </p:nvSpPr>
        <p:spPr/>
        <p:txBody>
          <a:bodyPr/>
          <a:lstStyle/>
          <a:p>
            <a:fld id="{2F4F2BAB-4505-49E2-B27A-4CAAD9C0F52F}" type="slidenum">
              <a:rPr lang="es-CL" smtClean="0"/>
              <a:t>0</a:t>
            </a:fld>
            <a:endParaRPr lang="es-CL"/>
          </a:p>
        </p:txBody>
      </p:sp>
    </p:spTree>
    <p:extLst>
      <p:ext uri="{BB962C8B-B14F-4D97-AF65-F5344CB8AC3E}">
        <p14:creationId xmlns:p14="http://schemas.microsoft.com/office/powerpoint/2010/main" val="4008140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586" y="1659262"/>
            <a:ext cx="6302828" cy="447595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a:extLst>
              <a:ext uri="{FF2B5EF4-FFF2-40B4-BE49-F238E27FC236}">
                <a16:creationId xmlns:a16="http://schemas.microsoft.com/office/drawing/2014/main" id="{774A2191-C948-8673-5C5E-E9438E76BF89}"/>
              </a:ext>
            </a:extLst>
          </p:cNvPr>
          <p:cNvSpPr/>
          <p:nvPr/>
        </p:nvSpPr>
        <p:spPr>
          <a:xfrm>
            <a:off x="2414458" y="917025"/>
            <a:ext cx="736308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EN ALTA MAR ADYACENTE A LA Z.E.E.</a:t>
            </a:r>
          </a:p>
        </p:txBody>
      </p:sp>
      <p:sp>
        <p:nvSpPr>
          <p:cNvPr id="12" name="Marcador de número de diapositiva 11">
            <a:extLst>
              <a:ext uri="{FF2B5EF4-FFF2-40B4-BE49-F238E27FC236}">
                <a16:creationId xmlns:a16="http://schemas.microsoft.com/office/drawing/2014/main" id="{345FAAE6-D64E-5536-084F-B7ED3B323678}"/>
              </a:ext>
            </a:extLst>
          </p:cNvPr>
          <p:cNvSpPr>
            <a:spLocks noGrp="1"/>
          </p:cNvSpPr>
          <p:nvPr>
            <p:ph type="sldNum" sz="quarter" idx="12"/>
          </p:nvPr>
        </p:nvSpPr>
        <p:spPr/>
        <p:txBody>
          <a:bodyPr/>
          <a:lstStyle/>
          <a:p>
            <a:fld id="{2F4F2BAB-4505-49E2-B27A-4CAAD9C0F52F}" type="slidenum">
              <a:rPr lang="es-CL" smtClean="0"/>
              <a:t>9</a:t>
            </a:fld>
            <a:endParaRPr lang="es-CL"/>
          </a:p>
        </p:txBody>
      </p:sp>
    </p:spTree>
    <p:extLst>
      <p:ext uri="{BB962C8B-B14F-4D97-AF65-F5344CB8AC3E}">
        <p14:creationId xmlns:p14="http://schemas.microsoft.com/office/powerpoint/2010/main" val="428920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3340"/>
                    </a14:imgEffect>
                    <a14:imgEffect>
                      <a14:saturation sat="26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1888" y="1904202"/>
            <a:ext cx="2160384" cy="2195657"/>
          </a:xfrm>
          <a:prstGeom prst="rect">
            <a:avLst/>
          </a:prstGeom>
          <a:effectLst>
            <a:glow rad="127000">
              <a:schemeClr val="accent1">
                <a:alpha val="0"/>
              </a:schemeClr>
            </a:glow>
            <a:outerShdw blurRad="50800" dist="50800" dir="5400000" sx="200000" sy="200000" algn="ctr" rotWithShape="0">
              <a:srgbClr val="000000">
                <a:alpha val="0"/>
              </a:srgbClr>
            </a:outerShdw>
          </a:effectLst>
        </p:spPr>
      </p:pic>
      <p:sp>
        <p:nvSpPr>
          <p:cNvPr id="4" name="Rectángulo 3"/>
          <p:cNvSpPr/>
          <p:nvPr/>
        </p:nvSpPr>
        <p:spPr>
          <a:xfrm>
            <a:off x="2725242" y="1318007"/>
            <a:ext cx="4079795" cy="3749681"/>
          </a:xfrm>
          <a:prstGeom prst="rect">
            <a:avLst/>
          </a:prstGeom>
        </p:spPr>
        <p:txBody>
          <a:bodyPr wrap="square">
            <a:spAutoFit/>
          </a:bodyPr>
          <a:lstStyle/>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 FAO señala que la pesca Ilegal, No Declarada y No Reglamentada (pesca INDNR) es un término amplio, que engloba una gran variedad de actividades pesqueras, existe en todos los tipos y dimensiones de la pesca, ocurre tanto en alta mar como en zonas bajo jurisdicción nacional, afecta a todos los aspectos y etapas de la captura y utilización del pescado y, en ocasiones, puede estar asociada con la delincuencia organizada.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Es una actividad ilegítima y una amenaza directa para la conservación y ordenación eficaz de las poblaciones de peces, que genera efectos adversos sobre dichas poblaciones, los ecosistemas marinos y la biodiversidad marina, así como a los medios de vida y las actividades económicas de los pescadores que viven legítimamente de las pesquerías, afectando severamente la sustentabilidad de toda la actividad.</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 pesca ilegal supone una pérdida anual estimada de hasta 23.000 millones de dólares y alcanzaría hasta 26 millones de toneladas de recurso hidrobiológico, o alrededor de una quinta parte de la captura mundial, socavando los esfuerzos para garantizar una pesca sostenible.</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2"/>
          <p:cNvSpPr/>
          <p:nvPr/>
        </p:nvSpPr>
        <p:spPr>
          <a:xfrm>
            <a:off x="6956407" y="1318007"/>
            <a:ext cx="4822105" cy="4865371"/>
          </a:xfrm>
          <a:prstGeom prst="rect">
            <a:avLst/>
          </a:prstGeom>
        </p:spPr>
        <p:txBody>
          <a:bodyPr wrap="square">
            <a:spAutoFit/>
          </a:bodyPr>
          <a:lstStyle/>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Actualmente, un tercio de las poblaciones de peces del mundo se están capturando en niveles biológicamente insostenibles, siendo incapaces de tener una tasa de renovación que los haga sostenible en el tiempo, generando su agotamiento.</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 promoción, reglamentación y seguimiento de prácticas pesqueras responsables, a través de marcos sólidos de ordenación y gobernanza de la pesca, son esenciales para la sostenibilidad de los recursos pesqueros, tanto en las zonas costeras como en la Alta Mar.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563"/>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Los principios de la ordenación pesquera responsable, se han establecido en una serie de instrumentos internacionales, sin embargo algunos Estados no siempre cumplen sus tareas de manera satisfactoria y en consonancia con estos instrumentos y mecanismos regionales, y a menudo se producen casos de pesca INDNR. Esto socava los esfuerzos nacionales, regionales y mundiales por gestionar la pesca de manera sostenible.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563"/>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Las Organizaciones Regionales de Ordenamiento Pesquero (OROP), integradas por países con intereses pesqueros en un área de Alta Mar, pueden administrar todas las poblaciones de peces en un área particular, mientras que otras se centran en la gestión especifica de recursos altamente migratorios en áreas geográficas extensas y están conformadas, tanto por países de la región, los denominados “estados ribereños”, como por países con algún interés en una determinada pesquería y juegan un rol fundamental en la gestión pesquera mundial, siendo la principal herramienta de cooperación entre naciones pesqueras, elemento esencial para la conservación y gestión efectiva de pesquerías internacionales.</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Marcador de número de diapositiva 12">
            <a:extLst>
              <a:ext uri="{FF2B5EF4-FFF2-40B4-BE49-F238E27FC236}">
                <a16:creationId xmlns:a16="http://schemas.microsoft.com/office/drawing/2014/main" id="{B8A22375-0893-D5CC-4116-BB4AD5EA3EAD}"/>
              </a:ext>
            </a:extLst>
          </p:cNvPr>
          <p:cNvSpPr>
            <a:spLocks noGrp="1"/>
          </p:cNvSpPr>
          <p:nvPr>
            <p:ph type="sldNum" sz="quarter" idx="12"/>
          </p:nvPr>
        </p:nvSpPr>
        <p:spPr/>
        <p:txBody>
          <a:bodyPr/>
          <a:lstStyle/>
          <a:p>
            <a:fld id="{2F4F2BAB-4505-49E2-B27A-4CAAD9C0F52F}" type="slidenum">
              <a:rPr lang="es-CL" smtClean="0"/>
              <a:t>10</a:t>
            </a:fld>
            <a:endParaRPr lang="es-CL"/>
          </a:p>
        </p:txBody>
      </p:sp>
    </p:spTree>
    <p:extLst>
      <p:ext uri="{BB962C8B-B14F-4D97-AF65-F5344CB8AC3E}">
        <p14:creationId xmlns:p14="http://schemas.microsoft.com/office/powerpoint/2010/main" val="240801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r>
              <a:rPr lang="es-ES" dirty="0">
                <a:solidFill>
                  <a:schemeClr val="accent5">
                    <a:lumMod val="50000"/>
                  </a:schemeClr>
                </a:solidFill>
              </a:rPr>
              <a:t>11</a:t>
            </a:r>
            <a:endParaRPr lang="es-CL" dirty="0">
              <a:solidFill>
                <a:schemeClr val="accent5">
                  <a:lumMod val="50000"/>
                </a:schemeClr>
              </a:solidFill>
            </a:endParaRPr>
          </a:p>
        </p:txBody>
      </p:sp>
      <p:sp>
        <p:nvSpPr>
          <p:cNvPr id="4" name="Rectángulo 3"/>
          <p:cNvSpPr/>
          <p:nvPr/>
        </p:nvSpPr>
        <p:spPr>
          <a:xfrm>
            <a:off x="1808673" y="1083271"/>
            <a:ext cx="8574654" cy="3547125"/>
          </a:xfrm>
          <a:prstGeom prst="rect">
            <a:avLst/>
          </a:prstGeom>
        </p:spPr>
        <p:txBody>
          <a:bodyPr wrap="square">
            <a:spAutoFit/>
          </a:bodyPr>
          <a:lstStyle/>
          <a:p>
            <a:pPr indent="337185" algn="just">
              <a:lnSpc>
                <a:spcPct val="150000"/>
              </a:lnSpc>
              <a:spcAft>
                <a:spcPts val="563"/>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Las OROP desempeñan un papel importante, tanto al fomentar la conciencia de los instrumentos internacionales entre sus partes contratantes, como también al asegurar que sus medidas de conservación y ordenación apoyan y complementan las medidas de conservación y ordenación internacionales.</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Aunque los Estados necesitan mejorar su actuación, se han conseguido algunos logros importantes en la lucha contra la pesca INDNR. Por ejemplo, la elaboración y adopción de directrices internacionales para mejorar el cumplimiento de las tareas de los Estados del pabellón y promover el uso de sistemas de documentación de las capturas (SDC) para lograr una trazabilidad más adecuada del pescado y los productos pesqueros en la cadena de valor; la adopción del Acuerdo sobre Medidas del Estado Rector del Puerto destinadas a prevenir, desalentar y eliminar la pesca Ilegal, No Declarada y No Reglamentada, el uso de un posicionador satelital, que permita monitorear el movimiento de las flotas y, en algunos casos, poder determinar faenas de pesca (dependiendo de la frecuencia de transmisión del equipo), representan un marco sinérgico para combatir la pesca INDNR.</a:t>
            </a: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Chile, tiene el deber de adoptar, de conformidad con dichos instrumentos y normas aplicables, todas las medidas necesarias para la conservación y explotación sostenible de los recursos hidrobiológicos y para combatir las actividades de pesca que se realicen en contravención a dichas medidas.</a:t>
            </a:r>
          </a:p>
          <a:p>
            <a:pPr indent="337185" algn="just">
              <a:lnSpc>
                <a:spcPct val="150000"/>
              </a:lnSpc>
              <a:spcAft>
                <a:spcPts val="1406"/>
              </a:spcAft>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Es así que, como Estado, hemos ratificado el texto de la Convención de la Organización Regional de Pesca del Pacífico Sur (SPRFMO) el año 2012, adherido al Acuerdo de Nueva York el año 2015 e ingresado, como Estado Cooperante, a la Comisión Interamericana del Atún Tropical (CIAT). Lo anterior nos mandata, entre otras cosas, el monitoreo y control de las actividades pesqueras que se desarrollan más allá de nuestra Z.E.E.</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spcAft>
                <a:spcPts val="1406"/>
              </a:spcAft>
            </a:pP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descr="Logotipo, nombre de la empresa&#10;&#10;El contenido generado por IA puede ser incorrecto.">
            <a:extLst>
              <a:ext uri="{FF2B5EF4-FFF2-40B4-BE49-F238E27FC236}">
                <a16:creationId xmlns:a16="http://schemas.microsoft.com/office/drawing/2014/main" id="{8655E5FE-7E63-9A91-15C5-1B08ADF5D4AB}"/>
              </a:ext>
            </a:extLst>
          </p:cNvPr>
          <p:cNvPicPr>
            <a:picLocks noChangeAspect="1"/>
          </p:cNvPicPr>
          <p:nvPr/>
        </p:nvPicPr>
        <p:blipFill>
          <a:blip r:embed="rId3">
            <a:extLst>
              <a:ext uri="{28A0092B-C50C-407E-A947-70E740481C1C}">
                <a14:useLocalDpi xmlns:a14="http://schemas.microsoft.com/office/drawing/2010/main" val="0"/>
              </a:ext>
            </a:extLst>
          </a:blip>
          <a:srcRect l="16649" t="37540" r="16454" b="37239"/>
          <a:stretch/>
        </p:blipFill>
        <p:spPr>
          <a:xfrm>
            <a:off x="3496235" y="4561462"/>
            <a:ext cx="5199530" cy="1470212"/>
          </a:xfrm>
          <a:prstGeom prst="rect">
            <a:avLst/>
          </a:prstGeom>
        </p:spPr>
      </p:pic>
    </p:spTree>
    <p:extLst>
      <p:ext uri="{BB962C8B-B14F-4D97-AF65-F5344CB8AC3E}">
        <p14:creationId xmlns:p14="http://schemas.microsoft.com/office/powerpoint/2010/main" val="2345540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92354" y="1081142"/>
            <a:ext cx="5956345" cy="4844852"/>
          </a:xfrm>
          <a:prstGeom prst="rect">
            <a:avLst/>
          </a:prstGeom>
        </p:spPr>
        <p:txBody>
          <a:bodyPr wrap="square">
            <a:spAutoFit/>
          </a:bodyPr>
          <a:lstStyle/>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Adicionalmente, a través del D.S. N° 141 MINREL de 2015 se ha establecido una Política de Estado, destinada a Prevenir, Desalentar y Eliminar la Pesca INDNR en el Ámbito Internacional, estableciendo los lineamientos fundamentales de la política exterior de Chile para enfrentar esta problemática.</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 Política contiene, dentro de sus puntos principales, el monitoreo, control y fiscalización de la pesca INDNR en Alta Mar y en otras áreas reguladas por tratados internacionales, incluyendo el control de naves o áreas nacionales.</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Es por ello, que se hace relevante la fiscalización, la cual tiene como objetivo verificar que el ejercicio de la actividad extractiva se desarrolle conforme lo establece la norma y con esto, disuadir las malas prácticas generadas en esta actividad.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La “Ley General de Pesca y Acuicultura” (LGPA), en su artículo 122, dispone a la Armada de Chile la fiscalización del cumplimiento de lo establecido en dicho cuerpo legal, junto al Servicio Nacional de Pesca y Carabineros de Chile, según corresponda a la jurisdicción de cada una de ellas, tarea que la Institución desarrolla a lo largo de todo el territorio nacional, abarcando tanto las aguas nacionales como la Alta Mar adyacente a la Zona Económica Exclusiva.</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Para su cumplimiento, la Armada de Chile diferencia las actividades de fiscalización que se efectúan dentro y fuera de la Z.E.E. Se ha denominado “OVO” a las Operaciones de Vigilancia Oceánica desarrolladas dentro de la Z.E.E. y “OFPO” a las Operaciones de Fiscalización Pesquera Oceánica fuera de ella, las que tienen como objetivo el monitoreo, vigilancia y control de las actividades pesqueras que se desarrollan en la Alta Mar adyacente a la Z.E.E.</a:t>
            </a:r>
            <a:endParaRPr lang="es-CL" sz="900" dirty="0">
              <a:solidFill>
                <a:schemeClr val="bg1"/>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315" y="1935229"/>
            <a:ext cx="2168167" cy="1748223"/>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479" y="1935230"/>
            <a:ext cx="2168167" cy="1736340"/>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1480" y="3978806"/>
            <a:ext cx="2168166" cy="1355190"/>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315" y="3978805"/>
            <a:ext cx="2168166" cy="1355191"/>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Marcador de número de diapositiva 13">
            <a:extLst>
              <a:ext uri="{FF2B5EF4-FFF2-40B4-BE49-F238E27FC236}">
                <a16:creationId xmlns:a16="http://schemas.microsoft.com/office/drawing/2014/main" id="{3A3C65CD-2B8F-B14B-9585-5B980D5C2BF9}"/>
              </a:ext>
            </a:extLst>
          </p:cNvPr>
          <p:cNvSpPr>
            <a:spLocks noGrp="1"/>
          </p:cNvSpPr>
          <p:nvPr>
            <p:ph type="sldNum" sz="quarter" idx="12"/>
          </p:nvPr>
        </p:nvSpPr>
        <p:spPr/>
        <p:txBody>
          <a:bodyPr/>
          <a:lstStyle/>
          <a:p>
            <a:fld id="{2F4F2BAB-4505-49E2-B27A-4CAAD9C0F52F}" type="slidenum">
              <a:rPr lang="es-CL" smtClean="0"/>
              <a:t>12</a:t>
            </a:fld>
            <a:endParaRPr lang="es-CL"/>
          </a:p>
        </p:txBody>
      </p:sp>
    </p:spTree>
    <p:extLst>
      <p:ext uri="{BB962C8B-B14F-4D97-AF65-F5344CB8AC3E}">
        <p14:creationId xmlns:p14="http://schemas.microsoft.com/office/powerpoint/2010/main" val="248242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uadroTexto 8"/>
          <p:cNvSpPr txBox="1"/>
          <p:nvPr/>
        </p:nvSpPr>
        <p:spPr>
          <a:xfrm>
            <a:off x="1247479" y="3013909"/>
            <a:ext cx="4873113" cy="1525097"/>
          </a:xfrm>
          <a:prstGeom prst="rect">
            <a:avLst/>
          </a:prstGeom>
          <a:noFill/>
        </p:spPr>
        <p:txBody>
          <a:bodyPr wrap="square" rtlCol="0">
            <a:spAutoFit/>
          </a:bodyPr>
          <a:lstStyle/>
          <a:p>
            <a:pPr algn="just">
              <a:lnSpc>
                <a:spcPct val="150000"/>
              </a:lnSpc>
            </a:pP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El Comando de Operaciones Navales, asesorado por la Dirección de Intereses Marítimos y Medio Ambiente Acuático (DIRINMAR) y la Dirección de Seguridad y Operaciones Marítimas (DIRSOMAR), estas   últimas  dependientes  de  la  Dirección  General del   Territorio Marítimo  y  Marina  Mercante, conducen  constantemente las</a:t>
            </a: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OFPO, las que se llevan a cabo con información  abierta de sensores satelitales y se contrasta con el reporte obtenido por aeronaves de exploración marítima.</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s-CL" sz="900" dirty="0">
              <a:solidFill>
                <a:schemeClr val="bg1"/>
              </a:solidFill>
            </a:endParaRPr>
          </a:p>
        </p:txBody>
      </p:sp>
      <p:sp>
        <p:nvSpPr>
          <p:cNvPr id="3" name="Rectángulo 2"/>
          <p:cNvSpPr/>
          <p:nvPr/>
        </p:nvSpPr>
        <p:spPr>
          <a:xfrm>
            <a:off x="1247479" y="4397514"/>
            <a:ext cx="4873113" cy="1679627"/>
          </a:xfrm>
          <a:prstGeom prst="rect">
            <a:avLst/>
          </a:prstGeom>
        </p:spPr>
        <p:txBody>
          <a:bodyPr wrap="square">
            <a:spAutoFit/>
          </a:bodyPr>
          <a:lstStyle/>
          <a:p>
            <a:pPr indent="34290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Los aviones navales están equipados con radares que detectan naves a largas distancias y tecnología de punta, que permite identificar a algún pesquero que se encuentre realizando labores de pesca en aguas nacionales. A ello, se suma la participación de los Patrulleros Oceánicos (OPV), unidades veloces y con una amplia autonomía. Para facilitar su labor, estos patrulleros están equipados con un helicóptero a bordo y embarcaciones que son desplegadas para las labores de fiscalización.</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6294038" y="3013909"/>
            <a:ext cx="4766440" cy="2141292"/>
          </a:xfrm>
          <a:prstGeom prst="rect">
            <a:avLst/>
          </a:prstGeom>
        </p:spPr>
        <p:txBody>
          <a:bodyPr wrap="square">
            <a:spAutoFit/>
          </a:bodyPr>
          <a:lstStyle/>
          <a:p>
            <a:pPr indent="34290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Respecto a los medios tecnológicos, se cuenta con la Central de Monitoreo y Análisis, dependiente del Servicio de Búsqueda y Salvamento Marítimo (MRCC Chile), la que tiene como función analizar prospectivamente el “panorama de superficie marítimo”, logrando identificar situaciones de interés que puedan afectar la seguridad y/o protección en el área de responsabilidad de búsqueda y salvamento marítimo nacional (área SAR) con el propósito de monitorear y construir un “Escenario Marítimo Reconocido”, cuyo resultado es una pieza fundamental en la toma de decisiones ante situaciones que comprometan las actividades e intereses marítimos nacionales. </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2711200" y="1253013"/>
            <a:ext cx="960203" cy="1412870"/>
          </a:xfrm>
          <a:prstGeom prst="rect">
            <a:avLst/>
          </a:prstGeom>
        </p:spPr>
      </p:pic>
      <p:pic>
        <p:nvPicPr>
          <p:cNvPr id="14" name="Imagen 13"/>
          <p:cNvPicPr>
            <a:picLocks noChangeAspect="1"/>
          </p:cNvPicPr>
          <p:nvPr/>
        </p:nvPicPr>
        <p:blipFill>
          <a:blip r:embed="rId4"/>
          <a:stretch>
            <a:fillRect/>
          </a:stretch>
        </p:blipFill>
        <p:spPr>
          <a:xfrm>
            <a:off x="1535926" y="1267547"/>
            <a:ext cx="964775" cy="1422015"/>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2353" y="1255275"/>
            <a:ext cx="2268125" cy="1512083"/>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403" y="1253013"/>
            <a:ext cx="2019127" cy="1514345"/>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2215" y="1253014"/>
            <a:ext cx="2088377" cy="1514345"/>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Marcador de número de diapositiva 17">
            <a:extLst>
              <a:ext uri="{FF2B5EF4-FFF2-40B4-BE49-F238E27FC236}">
                <a16:creationId xmlns:a16="http://schemas.microsoft.com/office/drawing/2014/main" id="{1F091CAE-D4C2-E526-F75A-654C93CFB93A}"/>
              </a:ext>
            </a:extLst>
          </p:cNvPr>
          <p:cNvSpPr>
            <a:spLocks noGrp="1"/>
          </p:cNvSpPr>
          <p:nvPr>
            <p:ph type="sldNum" sz="quarter" idx="12"/>
          </p:nvPr>
        </p:nvSpPr>
        <p:spPr/>
        <p:txBody>
          <a:bodyPr/>
          <a:lstStyle/>
          <a:p>
            <a:fld id="{2F4F2BAB-4505-49E2-B27A-4CAAD9C0F52F}" type="slidenum">
              <a:rPr lang="es-CL" smtClean="0"/>
              <a:t>13</a:t>
            </a:fld>
            <a:endParaRPr lang="es-CL"/>
          </a:p>
        </p:txBody>
      </p:sp>
    </p:spTree>
    <p:extLst>
      <p:ext uri="{BB962C8B-B14F-4D97-AF65-F5344CB8AC3E}">
        <p14:creationId xmlns:p14="http://schemas.microsoft.com/office/powerpoint/2010/main" val="276644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4227627" y="1726636"/>
            <a:ext cx="6450832" cy="3296352"/>
          </a:xfrm>
          <a:prstGeom prst="rect">
            <a:avLst/>
          </a:prstGeom>
        </p:spPr>
        <p:txBody>
          <a:bodyPr wrap="square">
            <a:spAutoFit/>
          </a:bodyPr>
          <a:lstStyle/>
          <a:p>
            <a:pPr indent="342900" algn="just">
              <a:lnSpc>
                <a:spcPct val="150000"/>
              </a:lnSpc>
            </a:pPr>
            <a:r>
              <a:rPr lang="es-ES" sz="1000" dirty="0">
                <a:solidFill>
                  <a:schemeClr val="bg1"/>
                </a:solidFill>
                <a:latin typeface="Arial" panose="020B0604020202020204" pitchFamily="34" charset="0"/>
                <a:ea typeface="Times New Roman" panose="02020603050405020304" pitchFamily="18" charset="0"/>
              </a:rPr>
              <a:t>Conforme a lo expuesto y a modo de destacar situaciones que afecten los intereses marítimos del Estado de Chile, se efectúa la clasificación de naves de interés, cuyo propósito es centralizar los esfuerzos institucionales para una óptima aplicabilidad de la normativa internacional sobre derechos del mar y temáticas de conservación pesquera.</a:t>
            </a:r>
          </a:p>
          <a:p>
            <a:pPr indent="342900" algn="just">
              <a:lnSpc>
                <a:spcPct val="150000"/>
              </a:lnSpc>
            </a:pPr>
            <a:endParaRPr lang="es-ES" sz="1000" dirty="0">
              <a:solidFill>
                <a:schemeClr val="bg1"/>
              </a:solidFill>
              <a:latin typeface="Arial" panose="020B0604020202020204" pitchFamily="34" charset="0"/>
              <a:ea typeface="Times New Roman" panose="02020603050405020304" pitchFamily="18" charset="0"/>
            </a:endParaRPr>
          </a:p>
          <a:p>
            <a:pPr indent="34290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Para compilar, sostener y desplegar un panorama de superficie marítimo en tiempo real, se utilizan e integran las informaciones de bases de datos de la propia Organización, avistamientos por parte de aeronaves y unidades navales, información de posición de naves en el área SAR (CHILPREP) y con MRCC´S colindantes, convenios de cooperación con entidades marítimas de control de tráfico marítimo, portales de bases de datos web marítimos adscritos por membresía o pagada, informes meteorológicos y de medios satelitales y electrónicos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Automatic</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Identification</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System</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(AIS) / comunicaciones e imágenes satelitales), los que centralizados, construyen un “Panorama de Superficie Marítimo”, el que mediante el análisis interpretativo conforma el “Escenario Marítimo Reconocido”.</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endParaRPr lang="es-CL" sz="1000" dirty="0">
              <a:solidFill>
                <a:schemeClr val="bg1"/>
              </a:solidFill>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939326" y="3192596"/>
            <a:ext cx="2871536" cy="1753000"/>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4"/>
          <a:stretch>
            <a:fillRect/>
          </a:stretch>
        </p:blipFill>
        <p:spPr>
          <a:xfrm>
            <a:off x="1080090" y="1108406"/>
            <a:ext cx="1140145" cy="1680499"/>
          </a:xfrm>
          <a:prstGeom prst="rect">
            <a:avLst/>
          </a:prstGeom>
        </p:spPr>
      </p:pic>
      <p:pic>
        <p:nvPicPr>
          <p:cNvPr id="10" name="Imagen 9"/>
          <p:cNvPicPr>
            <a:picLocks noChangeAspect="1"/>
          </p:cNvPicPr>
          <p:nvPr/>
        </p:nvPicPr>
        <p:blipFill>
          <a:blip r:embed="rId5"/>
          <a:stretch>
            <a:fillRect/>
          </a:stretch>
        </p:blipFill>
        <p:spPr>
          <a:xfrm>
            <a:off x="2375094" y="1110709"/>
            <a:ext cx="1137892" cy="1674326"/>
          </a:xfrm>
          <a:prstGeom prst="rect">
            <a:avLst/>
          </a:prstGeom>
        </p:spPr>
      </p:pic>
      <p:sp>
        <p:nvSpPr>
          <p:cNvPr id="14" name="Marcador de número de diapositiva 13">
            <a:extLst>
              <a:ext uri="{FF2B5EF4-FFF2-40B4-BE49-F238E27FC236}">
                <a16:creationId xmlns:a16="http://schemas.microsoft.com/office/drawing/2014/main" id="{DE8D9322-4773-B93F-40B6-7C6E5A252C9C}"/>
              </a:ext>
            </a:extLst>
          </p:cNvPr>
          <p:cNvSpPr>
            <a:spLocks noGrp="1"/>
          </p:cNvSpPr>
          <p:nvPr>
            <p:ph type="sldNum" sz="quarter" idx="12"/>
          </p:nvPr>
        </p:nvSpPr>
        <p:spPr/>
        <p:txBody>
          <a:bodyPr/>
          <a:lstStyle/>
          <a:p>
            <a:fld id="{2F4F2BAB-4505-49E2-B27A-4CAAD9C0F52F}" type="slidenum">
              <a:rPr lang="es-CL" smtClean="0"/>
              <a:t>14</a:t>
            </a:fld>
            <a:endParaRPr lang="es-CL"/>
          </a:p>
        </p:txBody>
      </p:sp>
    </p:spTree>
    <p:extLst>
      <p:ext uri="{BB962C8B-B14F-4D97-AF65-F5344CB8AC3E}">
        <p14:creationId xmlns:p14="http://schemas.microsoft.com/office/powerpoint/2010/main" val="363825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795502" y="1561674"/>
            <a:ext cx="6322414" cy="3869714"/>
          </a:xfrm>
          <a:prstGeom prst="rect">
            <a:avLst/>
          </a:prstGeom>
        </p:spPr>
        <p:txBody>
          <a:bodyPr wrap="square">
            <a:spAutoFit/>
          </a:bodyPr>
          <a:lstStyle/>
          <a:p>
            <a:pPr indent="342900" algn="just" eaLnBrk="0" fontAlgn="base" hangingPunct="0">
              <a:lnSpc>
                <a:spcPct val="150000"/>
              </a:lnSpc>
              <a:spcBef>
                <a:spcPct val="0"/>
              </a:spcBef>
              <a:spcAft>
                <a:spcPct val="0"/>
              </a:spcAft>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Es así como a través de las Exploraciones Aeromarítimas (E.A.M.) se logra mantener un panorama de superficie de las naves que se encuentran realizando tránsito dentro de las aguas jurisdiccionales nacionales y de las naves pesqueras, tanto nacionales como extranjeras, que realizan actividades de pesca en la Alta Mar aledaña a nuestras costas. Lo anterior, con el fin de velar por el cumplimiento de los acuerdos internacionales vigentes y la sustentabilidad de los  recursos pesqueros. </a:t>
            </a:r>
          </a:p>
          <a:p>
            <a:pPr indent="342900" algn="just" eaLnBrk="0" fontAlgn="base" hangingPunct="0">
              <a:lnSpc>
                <a:spcPct val="150000"/>
              </a:lnSpc>
              <a:spcBef>
                <a:spcPct val="0"/>
              </a:spcBef>
              <a:spcAft>
                <a:spcPct val="0"/>
              </a:spcAft>
            </a:pPr>
            <a:endParaRPr lang="es-CL" altLang="es-CL" sz="1100" dirty="0">
              <a:solidFill>
                <a:schemeClr val="bg1"/>
              </a:solidFill>
              <a:latin typeface="Arial" panose="020B0604020202020204" pitchFamily="34" charset="0"/>
              <a:cs typeface="Arial" panose="020B0604020202020204" pitchFamily="34" charset="0"/>
            </a:endParaRPr>
          </a:p>
          <a:p>
            <a:pPr indent="342900" algn="just" eaLnBrk="0" fontAlgn="base" hangingPunct="0">
              <a:lnSpc>
                <a:spcPct val="150000"/>
              </a:lnSpc>
              <a:spcBef>
                <a:spcPct val="0"/>
              </a:spcBef>
              <a:spcAft>
                <a:spcPct val="0"/>
              </a:spcAft>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Las  E.A.M., permiten llegar al área de interés y son llevadas a cabo por cada una de las Zonas Navales, mediante una planificación previa, donde se define el área a fiscalizar, cuándo llevar a cabo la actividad y por cuánto tiempo. Lo anterior, respaldado por antecedentes oceanográficos, comportamiento del recurso, de la flota e historia de la pesquería. Sin embargo, también existen actividades de E.A.M. que se llevan a cabo sin una planificación previa y que dependen del escenario del momento, denuncias efectuadas por diferentes actores o el panorama de superficie obtenido a través de medios electrónicos, que generan la alerta para sobrevolar las áreas en cuestión. </a:t>
            </a:r>
            <a:endParaRPr lang="es-ES" altLang="es-CL" sz="1100" dirty="0">
              <a:solidFill>
                <a:schemeClr val="bg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614" y="3807325"/>
            <a:ext cx="3864033" cy="21975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1614" y="1405771"/>
            <a:ext cx="1693681" cy="22582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rcRect r="10649"/>
          <a:stretch/>
        </p:blipFill>
        <p:spPr>
          <a:xfrm>
            <a:off x="9205676" y="1762549"/>
            <a:ext cx="2059972" cy="15446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Marcador de número de diapositiva 13">
            <a:extLst>
              <a:ext uri="{FF2B5EF4-FFF2-40B4-BE49-F238E27FC236}">
                <a16:creationId xmlns:a16="http://schemas.microsoft.com/office/drawing/2014/main" id="{0718392D-606E-9D5A-929B-2DD4108730E4}"/>
              </a:ext>
            </a:extLst>
          </p:cNvPr>
          <p:cNvSpPr>
            <a:spLocks noGrp="1"/>
          </p:cNvSpPr>
          <p:nvPr>
            <p:ph type="sldNum" sz="quarter" idx="12"/>
          </p:nvPr>
        </p:nvSpPr>
        <p:spPr/>
        <p:txBody>
          <a:bodyPr/>
          <a:lstStyle/>
          <a:p>
            <a:fld id="{2F4F2BAB-4505-49E2-B27A-4CAAD9C0F52F}" type="slidenum">
              <a:rPr lang="es-CL" smtClean="0"/>
              <a:t>15</a:t>
            </a:fld>
            <a:endParaRPr lang="es-CL"/>
          </a:p>
        </p:txBody>
      </p:sp>
    </p:spTree>
    <p:extLst>
      <p:ext uri="{BB962C8B-B14F-4D97-AF65-F5344CB8AC3E}">
        <p14:creationId xmlns:p14="http://schemas.microsoft.com/office/powerpoint/2010/main" val="4076848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F3FF46C1-C14A-44E9-A8FB-793A74D0DAD8}"/>
              </a:ext>
            </a:extLst>
          </p:cNvPr>
          <p:cNvGrpSpPr/>
          <p:nvPr/>
        </p:nvGrpSpPr>
        <p:grpSpPr>
          <a:xfrm>
            <a:off x="1188955" y="1787833"/>
            <a:ext cx="9814090" cy="1946909"/>
            <a:chOff x="1115673" y="1787833"/>
            <a:chExt cx="9814090" cy="1946909"/>
          </a:xfrm>
        </p:grpSpPr>
        <p:grpSp>
          <p:nvGrpSpPr>
            <p:cNvPr id="22" name="Grupo 21">
              <a:extLst>
                <a:ext uri="{FF2B5EF4-FFF2-40B4-BE49-F238E27FC236}">
                  <a16:creationId xmlns:a16="http://schemas.microsoft.com/office/drawing/2014/main" id="{F742A60A-5245-444E-27C3-F6E5D1D4F41A}"/>
                </a:ext>
              </a:extLst>
            </p:cNvPr>
            <p:cNvGrpSpPr/>
            <p:nvPr/>
          </p:nvGrpSpPr>
          <p:grpSpPr>
            <a:xfrm>
              <a:off x="1115673" y="1787833"/>
              <a:ext cx="1681045" cy="1811806"/>
              <a:chOff x="595720" y="1791643"/>
              <a:chExt cx="1681045" cy="1811806"/>
            </a:xfrm>
          </p:grpSpPr>
          <p:pic>
            <p:nvPicPr>
              <p:cNvPr id="3" name="Imagen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48851" y="2741278"/>
                <a:ext cx="574781" cy="862171"/>
              </a:xfrm>
              <a:prstGeom prst="rect">
                <a:avLst/>
              </a:prstGeom>
            </p:spPr>
          </p:pic>
          <p:sp>
            <p:nvSpPr>
              <p:cNvPr id="9" name="Rectángulo 8"/>
              <p:cNvSpPr/>
              <p:nvPr/>
            </p:nvSpPr>
            <p:spPr>
              <a:xfrm>
                <a:off x="595720" y="1791643"/>
                <a:ext cx="1681045" cy="923330"/>
              </a:xfrm>
              <a:prstGeom prst="rect">
                <a:avLst/>
              </a:prstGeom>
            </p:spPr>
            <p:txBody>
              <a:bodyPr wrap="square">
                <a:spAutoFit/>
              </a:bodyPr>
              <a:lstStyle/>
              <a:p>
                <a:pPr algn="ctr">
                  <a:tabLst>
                    <a:tab pos="685800" algn="l"/>
                  </a:tabLst>
                </a:pPr>
                <a:r>
                  <a:rPr lang="es-ES" sz="900" b="1" dirty="0">
                    <a:solidFill>
                      <a:schemeClr val="bg1"/>
                    </a:solidFill>
                    <a:latin typeface="Arial" panose="020B0604020202020204" pitchFamily="34" charset="0"/>
                    <a:ea typeface="Times New Roman" panose="02020603050405020304" pitchFamily="18" charset="0"/>
                    <a:cs typeface="Arial" panose="020B0604020202020204" pitchFamily="34" charset="0"/>
                  </a:rPr>
                  <a:t>Primera Zona Naval (PRIZONA)         </a:t>
                </a:r>
                <a:r>
                  <a:rPr lang="es-ES" sz="900" dirty="0">
                    <a:solidFill>
                      <a:schemeClr val="bg1"/>
                    </a:solidFill>
                    <a:latin typeface="Arial" panose="020B0604020202020204" pitchFamily="34" charset="0"/>
                    <a:ea typeface="Times New Roman" panose="02020603050405020304" pitchFamily="18" charset="0"/>
                    <a:cs typeface="Arial" panose="020B0604020202020204" pitchFamily="34" charset="0"/>
                  </a:rPr>
                  <a:t> Gobernaciones Marítimas de Caldera, Coquimbo, Hanga Roa, Valparaíso y San Antonio.</a:t>
                </a:r>
                <a:endPar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1" name="Grupo 20">
              <a:extLst>
                <a:ext uri="{FF2B5EF4-FFF2-40B4-BE49-F238E27FC236}">
                  <a16:creationId xmlns:a16="http://schemas.microsoft.com/office/drawing/2014/main" id="{7789D1E8-CEF4-B59D-259D-63692E5148A2}"/>
                </a:ext>
              </a:extLst>
            </p:cNvPr>
            <p:cNvGrpSpPr/>
            <p:nvPr/>
          </p:nvGrpSpPr>
          <p:grpSpPr>
            <a:xfrm>
              <a:off x="3330303" y="1787833"/>
              <a:ext cx="1348310" cy="1844579"/>
              <a:chOff x="2815042" y="1791643"/>
              <a:chExt cx="1348310" cy="1844579"/>
            </a:xfrm>
          </p:grpSpPr>
          <p:pic>
            <p:nvPicPr>
              <p:cNvPr id="4" name="Imagen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3514" y1="30769" x2="13514" y2="30769"/>
                            <a14:foregroundMark x1="87838" y1="26923" x2="87838" y2="26923"/>
                            <a14:foregroundMark x1="92568" y1="21795" x2="92568" y2="21795"/>
                          </a14:backgroundRemoval>
                        </a14:imgEffect>
                      </a14:imgLayer>
                    </a14:imgProps>
                  </a:ext>
                  <a:ext uri="{28A0092B-C50C-407E-A947-70E740481C1C}">
                    <a14:useLocalDpi xmlns:a14="http://schemas.microsoft.com/office/drawing/2010/main" val="0"/>
                  </a:ext>
                </a:extLst>
              </a:blip>
              <a:stretch>
                <a:fillRect/>
              </a:stretch>
            </p:blipFill>
            <p:spPr>
              <a:xfrm>
                <a:off x="3063033" y="2741278"/>
                <a:ext cx="852329" cy="894944"/>
              </a:xfrm>
              <a:prstGeom prst="rect">
                <a:avLst/>
              </a:prstGeom>
            </p:spPr>
          </p:pic>
          <p:sp>
            <p:nvSpPr>
              <p:cNvPr id="10" name="Rectángulo 9"/>
              <p:cNvSpPr/>
              <p:nvPr/>
            </p:nvSpPr>
            <p:spPr>
              <a:xfrm>
                <a:off x="2815042" y="1791643"/>
                <a:ext cx="1348310" cy="784830"/>
              </a:xfrm>
              <a:prstGeom prst="rect">
                <a:avLst/>
              </a:prstGeom>
            </p:spPr>
            <p:txBody>
              <a:bodyPr wrap="square">
                <a:spAutoFit/>
              </a:bodyPr>
              <a:lstStyle/>
              <a:p>
                <a:pPr algn="ctr">
                  <a:tabLst>
                    <a:tab pos="685800" algn="l"/>
                  </a:tabLst>
                </a:pPr>
                <a:r>
                  <a:rPr lang="es-ES" sz="900" b="1" dirty="0">
                    <a:solidFill>
                      <a:schemeClr val="bg1"/>
                    </a:solidFill>
                    <a:latin typeface="Arial" panose="020B0604020202020204" pitchFamily="34" charset="0"/>
                    <a:ea typeface="Times New Roman" panose="02020603050405020304" pitchFamily="18" charset="0"/>
                  </a:rPr>
                  <a:t>Segunda Zona Naval         (SEZONA)         </a:t>
                </a:r>
                <a:r>
                  <a:rPr lang="es-ES" sz="900" dirty="0">
                    <a:solidFill>
                      <a:schemeClr val="bg1"/>
                    </a:solidFill>
                    <a:latin typeface="Arial" panose="020B0604020202020204" pitchFamily="34" charset="0"/>
                    <a:ea typeface="Times New Roman" panose="02020603050405020304" pitchFamily="18" charset="0"/>
                  </a:rPr>
                  <a:t> Gobernaciones Marítimas de Valdivia y Talcahuano.</a:t>
                </a:r>
                <a:endParaRPr lang="es-CL" sz="900" dirty="0">
                  <a:solidFill>
                    <a:schemeClr val="bg1"/>
                  </a:solidFill>
                  <a:latin typeface="Times New Roman" panose="02020603050405020304" pitchFamily="18" charset="0"/>
                  <a:ea typeface="Times New Roman" panose="02020603050405020304" pitchFamily="18" charset="0"/>
                </a:endParaRPr>
              </a:p>
            </p:txBody>
          </p:sp>
        </p:grpSp>
        <p:grpSp>
          <p:nvGrpSpPr>
            <p:cNvPr id="20" name="Grupo 19">
              <a:extLst>
                <a:ext uri="{FF2B5EF4-FFF2-40B4-BE49-F238E27FC236}">
                  <a16:creationId xmlns:a16="http://schemas.microsoft.com/office/drawing/2014/main" id="{781CF284-A317-E1E6-1968-DEF4E7FCE89D}"/>
                </a:ext>
              </a:extLst>
            </p:cNvPr>
            <p:cNvGrpSpPr/>
            <p:nvPr/>
          </p:nvGrpSpPr>
          <p:grpSpPr>
            <a:xfrm>
              <a:off x="5212198" y="1787833"/>
              <a:ext cx="1508787" cy="1946909"/>
              <a:chOff x="5129341" y="1787833"/>
              <a:chExt cx="1508787" cy="1946909"/>
            </a:xfrm>
          </p:grpSpPr>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1409" y="2741278"/>
                <a:ext cx="765278" cy="993464"/>
              </a:xfrm>
              <a:prstGeom prst="rect">
                <a:avLst/>
              </a:prstGeom>
            </p:spPr>
          </p:pic>
          <p:sp>
            <p:nvSpPr>
              <p:cNvPr id="11" name="Rectángulo 10"/>
              <p:cNvSpPr/>
              <p:nvPr/>
            </p:nvSpPr>
            <p:spPr>
              <a:xfrm>
                <a:off x="5129341" y="1787833"/>
                <a:ext cx="1508787" cy="923330"/>
              </a:xfrm>
              <a:prstGeom prst="rect">
                <a:avLst/>
              </a:prstGeom>
            </p:spPr>
            <p:txBody>
              <a:bodyPr wrap="square">
                <a:spAutoFit/>
              </a:bodyPr>
              <a:lstStyle/>
              <a:p>
                <a:pPr algn="ctr">
                  <a:tabLst>
                    <a:tab pos="685800" algn="l"/>
                  </a:tabLst>
                </a:pPr>
                <a:r>
                  <a:rPr lang="es-ES" sz="900" b="1" dirty="0">
                    <a:solidFill>
                      <a:schemeClr val="bg1"/>
                    </a:solidFill>
                    <a:latin typeface="Arial" panose="020B0604020202020204" pitchFamily="34" charset="0"/>
                    <a:ea typeface="Times New Roman" panose="02020603050405020304" pitchFamily="18" charset="0"/>
                  </a:rPr>
                  <a:t>Tercera Zona Naval (TERZONA)</a:t>
                </a:r>
                <a:r>
                  <a:rPr lang="es-ES" sz="900" dirty="0">
                    <a:solidFill>
                      <a:schemeClr val="bg1"/>
                    </a:solidFill>
                    <a:latin typeface="Arial" panose="020B0604020202020204" pitchFamily="34" charset="0"/>
                    <a:ea typeface="Times New Roman" panose="02020603050405020304" pitchFamily="18" charset="0"/>
                  </a:rPr>
                  <a:t>  </a:t>
                </a:r>
              </a:p>
              <a:p>
                <a:pPr algn="ctr">
                  <a:tabLst>
                    <a:tab pos="685800" algn="l"/>
                  </a:tabLst>
                </a:pPr>
                <a:r>
                  <a:rPr lang="es-ES" sz="900" dirty="0">
                    <a:solidFill>
                      <a:schemeClr val="bg1"/>
                    </a:solidFill>
                    <a:latin typeface="Arial" panose="020B0604020202020204" pitchFamily="34" charset="0"/>
                    <a:ea typeface="Times New Roman" panose="02020603050405020304" pitchFamily="18" charset="0"/>
                  </a:rPr>
                  <a:t>Gobernaciones Marítimas de Punta Arenas, Puerto Williams y Antártica Chilena.</a:t>
                </a:r>
                <a:endParaRPr lang="es-CL" sz="900" dirty="0">
                  <a:solidFill>
                    <a:schemeClr val="bg1"/>
                  </a:solidFill>
                  <a:latin typeface="Times New Roman" panose="02020603050405020304" pitchFamily="18" charset="0"/>
                  <a:ea typeface="Times New Roman" panose="02020603050405020304" pitchFamily="18" charset="0"/>
                </a:endParaRPr>
              </a:p>
            </p:txBody>
          </p:sp>
        </p:grpSp>
        <p:grpSp>
          <p:nvGrpSpPr>
            <p:cNvPr id="19" name="Grupo 18">
              <a:extLst>
                <a:ext uri="{FF2B5EF4-FFF2-40B4-BE49-F238E27FC236}">
                  <a16:creationId xmlns:a16="http://schemas.microsoft.com/office/drawing/2014/main" id="{D627F99E-43D8-24EB-FF65-8A88340225FF}"/>
                </a:ext>
              </a:extLst>
            </p:cNvPr>
            <p:cNvGrpSpPr/>
            <p:nvPr/>
          </p:nvGrpSpPr>
          <p:grpSpPr>
            <a:xfrm>
              <a:off x="7254570" y="1787833"/>
              <a:ext cx="1508787" cy="1806020"/>
              <a:chOff x="7021834" y="1790000"/>
              <a:chExt cx="1508787" cy="1806020"/>
            </a:xfrm>
          </p:grpSpPr>
          <p:pic>
            <p:nvPicPr>
              <p:cNvPr id="6" name="Imagen 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55118" y1="54974" x2="55118" y2="54974"/>
                            <a14:foregroundMark x1="60630" y1="44503" x2="60630" y2="44503"/>
                            <a14:foregroundMark x1="21260" y1="41885" x2="21260" y2="41885"/>
                            <a14:foregroundMark x1="31496" y1="64921" x2="31496" y2="64921"/>
                            <a14:foregroundMark x1="58268" y1="80105" x2="58268" y2="80105"/>
                            <a14:foregroundMark x1="81890" y1="37696" x2="81890" y2="37696"/>
                            <a14:foregroundMark x1="69291" y1="46073" x2="69291" y2="46073"/>
                            <a14:backgroundMark x1="13386" y1="16230" x2="13386" y2="16230"/>
                          </a14:backgroundRemoval>
                        </a14:imgEffect>
                      </a14:imgLayer>
                    </a14:imgProps>
                  </a:ext>
                </a:extLst>
              </a:blip>
              <a:stretch>
                <a:fillRect/>
              </a:stretch>
            </p:blipFill>
            <p:spPr>
              <a:xfrm>
                <a:off x="7488355" y="2741278"/>
                <a:ext cx="568336" cy="854742"/>
              </a:xfrm>
              <a:prstGeom prst="rect">
                <a:avLst/>
              </a:prstGeom>
            </p:spPr>
          </p:pic>
          <p:sp>
            <p:nvSpPr>
              <p:cNvPr id="12" name="Rectángulo 11"/>
              <p:cNvSpPr/>
              <p:nvPr/>
            </p:nvSpPr>
            <p:spPr>
              <a:xfrm>
                <a:off x="7021834" y="1790000"/>
                <a:ext cx="1508787" cy="784830"/>
              </a:xfrm>
              <a:prstGeom prst="rect">
                <a:avLst/>
              </a:prstGeom>
            </p:spPr>
            <p:txBody>
              <a:bodyPr wrap="square">
                <a:spAutoFit/>
              </a:bodyPr>
              <a:lstStyle/>
              <a:p>
                <a:pPr algn="ctr">
                  <a:tabLst>
                    <a:tab pos="685800" algn="l"/>
                  </a:tabLst>
                </a:pPr>
                <a:r>
                  <a:rPr lang="es-ES" sz="900" b="1" dirty="0">
                    <a:solidFill>
                      <a:schemeClr val="bg1"/>
                    </a:solidFill>
                    <a:latin typeface="Arial" panose="020B0604020202020204" pitchFamily="34" charset="0"/>
                    <a:ea typeface="Times New Roman" panose="02020603050405020304" pitchFamily="18" charset="0"/>
                  </a:rPr>
                  <a:t>Cuarta Zona Naval (CUARZONA) </a:t>
                </a:r>
                <a:r>
                  <a:rPr lang="es-ES" sz="900" dirty="0">
                    <a:solidFill>
                      <a:schemeClr val="bg1"/>
                    </a:solidFill>
                    <a:latin typeface="Arial" panose="020B0604020202020204" pitchFamily="34" charset="0"/>
                    <a:ea typeface="Times New Roman" panose="02020603050405020304" pitchFamily="18" charset="0"/>
                  </a:rPr>
                  <a:t>Gobernaciones Marítimas de Arica, Iquique y Antofagasta.</a:t>
                </a:r>
                <a:endParaRPr lang="es-CL" sz="900" dirty="0">
                  <a:solidFill>
                    <a:schemeClr val="bg1"/>
                  </a:solidFill>
                  <a:latin typeface="Times New Roman" panose="02020603050405020304" pitchFamily="18" charset="0"/>
                  <a:ea typeface="Times New Roman" panose="02020603050405020304" pitchFamily="18" charset="0"/>
                </a:endParaRPr>
              </a:p>
            </p:txBody>
          </p:sp>
        </p:grpSp>
        <p:grpSp>
          <p:nvGrpSpPr>
            <p:cNvPr id="18" name="Grupo 17">
              <a:extLst>
                <a:ext uri="{FF2B5EF4-FFF2-40B4-BE49-F238E27FC236}">
                  <a16:creationId xmlns:a16="http://schemas.microsoft.com/office/drawing/2014/main" id="{04DEF07B-465F-4411-FD11-92FB089BA54A}"/>
                </a:ext>
              </a:extLst>
            </p:cNvPr>
            <p:cNvGrpSpPr/>
            <p:nvPr/>
          </p:nvGrpSpPr>
          <p:grpSpPr>
            <a:xfrm>
              <a:off x="9296944" y="1787833"/>
              <a:ext cx="1632819" cy="1792691"/>
              <a:chOff x="8776991" y="1795715"/>
              <a:chExt cx="1632819" cy="1792691"/>
            </a:xfrm>
          </p:grpSpPr>
          <p:pic>
            <p:nvPicPr>
              <p:cNvPr id="8" name="Imagen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13562" y="2748892"/>
                <a:ext cx="559676" cy="839514"/>
              </a:xfrm>
              <a:prstGeom prst="rect">
                <a:avLst/>
              </a:prstGeom>
            </p:spPr>
          </p:pic>
          <p:sp>
            <p:nvSpPr>
              <p:cNvPr id="13" name="Rectángulo 12"/>
              <p:cNvSpPr/>
              <p:nvPr/>
            </p:nvSpPr>
            <p:spPr>
              <a:xfrm>
                <a:off x="8776991" y="1795715"/>
                <a:ext cx="1632819" cy="784830"/>
              </a:xfrm>
              <a:prstGeom prst="rect">
                <a:avLst/>
              </a:prstGeom>
            </p:spPr>
            <p:txBody>
              <a:bodyPr wrap="square">
                <a:spAutoFit/>
              </a:bodyPr>
              <a:lstStyle/>
              <a:p>
                <a:pPr algn="ctr">
                  <a:tabLst>
                    <a:tab pos="685800" algn="l"/>
                  </a:tabLst>
                </a:pPr>
                <a:r>
                  <a:rPr lang="es-ES" sz="900" b="1" dirty="0">
                    <a:solidFill>
                      <a:schemeClr val="bg1"/>
                    </a:solidFill>
                    <a:latin typeface="Arial" panose="020B0604020202020204" pitchFamily="34" charset="0"/>
                    <a:ea typeface="Times New Roman" panose="02020603050405020304" pitchFamily="18" charset="0"/>
                  </a:rPr>
                  <a:t>Quinta Zona Naval (QUINZONA)</a:t>
                </a:r>
                <a:r>
                  <a:rPr lang="es-ES" sz="900" dirty="0">
                    <a:solidFill>
                      <a:schemeClr val="bg1"/>
                    </a:solidFill>
                    <a:latin typeface="Arial" panose="020B0604020202020204" pitchFamily="34" charset="0"/>
                    <a:ea typeface="Times New Roman" panose="02020603050405020304" pitchFamily="18" charset="0"/>
                  </a:rPr>
                  <a:t> Gobernaciones Marítimas de Puerto Montt, Castro y Puerto Aysén.</a:t>
                </a:r>
                <a:endParaRPr lang="es-CL" sz="900" dirty="0">
                  <a:solidFill>
                    <a:schemeClr val="bg1"/>
                  </a:solidFill>
                  <a:latin typeface="Times New Roman" panose="02020603050405020304" pitchFamily="18" charset="0"/>
                  <a:ea typeface="Times New Roman" panose="02020603050405020304" pitchFamily="18" charset="0"/>
                </a:endParaRPr>
              </a:p>
            </p:txBody>
          </p:sp>
        </p:grpSp>
      </p:grpSp>
      <p:sp>
        <p:nvSpPr>
          <p:cNvPr id="2" name="Rectángulo 1"/>
          <p:cNvSpPr/>
          <p:nvPr/>
        </p:nvSpPr>
        <p:spPr>
          <a:xfrm>
            <a:off x="1392476" y="3915667"/>
            <a:ext cx="9407049" cy="2275110"/>
          </a:xfrm>
          <a:prstGeom prst="rect">
            <a:avLst/>
          </a:prstGeom>
        </p:spPr>
        <p:txBody>
          <a:bodyPr wrap="square">
            <a:spAutoFit/>
          </a:bodyPr>
          <a:lstStyle/>
          <a:p>
            <a:pPr indent="337185" algn="just">
              <a:lnSpc>
                <a:spcPct val="150000"/>
              </a:lnSpc>
            </a:pPr>
            <a:r>
              <a:rPr lang="es-ES" sz="1200" dirty="0">
                <a:solidFill>
                  <a:schemeClr val="bg1"/>
                </a:solidFill>
                <a:latin typeface="Arial" panose="020B0604020202020204" pitchFamily="34" charset="0"/>
                <a:ea typeface="Times New Roman" panose="02020603050405020304" pitchFamily="18" charset="0"/>
              </a:rPr>
              <a:t>Durante el año 2024, se realizaron 11 operativos de fiscalización integral, en la Alta Mar adyacente a la Zona Económica Exclusiva nacional, cuyo detalle se presenta a continuación.</a:t>
            </a:r>
          </a:p>
          <a:p>
            <a:pPr indent="337185" algn="just">
              <a:lnSpc>
                <a:spcPct val="150000"/>
              </a:lnSpc>
            </a:pPr>
            <a:endParaRPr lang="es-ES" sz="1200" dirty="0">
              <a:solidFill>
                <a:schemeClr val="bg1"/>
              </a:solidFill>
              <a:latin typeface="Arial" panose="020B0604020202020204" pitchFamily="34" charset="0"/>
              <a:ea typeface="Times New Roman" panose="02020603050405020304" pitchFamily="18" charset="0"/>
            </a:endParaRPr>
          </a:p>
          <a:p>
            <a:pPr indent="337185"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Cabe destacar que, en ninguno de los operativos efectuados por la Institución, se han detectado operaciones de pesca por parte de naves de pabellón extranjero dentro de la Zona Económica Exclusiva nacional, evidenciándose que éstas, solo ejercen su derecho a libre tránsito por el área.  Asimismo, se efectúan llamados e interrogaciones a los pesqueros detectados, con el objetivo de mantener el control y monitoreo de las actividades que efectúa la flota extranjera en las inmediaciones de la Zona Económica Exclusiva nacional.</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pPr>
            <a:endParaRPr lang="es-CL" sz="1200" dirty="0">
              <a:solidFill>
                <a:schemeClr val="bg1"/>
              </a:solidFill>
              <a:latin typeface="Times New Roman" panose="02020603050405020304" pitchFamily="18" charset="0"/>
              <a:ea typeface="Times New Roman" panose="02020603050405020304" pitchFamily="18" charset="0"/>
            </a:endParaRPr>
          </a:p>
        </p:txBody>
      </p:sp>
      <p:sp>
        <p:nvSpPr>
          <p:cNvPr id="17" name="Rectángulo 16">
            <a:extLst>
              <a:ext uri="{FF2B5EF4-FFF2-40B4-BE49-F238E27FC236}">
                <a16:creationId xmlns:a16="http://schemas.microsoft.com/office/drawing/2014/main" id="{93B46472-46FE-6AF2-00A8-DF104E431A8F}"/>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OPERACIONES DE FISCALIZACIÓN PESQUERA OCEÁNICA (OFPO)</a:t>
            </a:r>
          </a:p>
        </p:txBody>
      </p:sp>
      <p:sp>
        <p:nvSpPr>
          <p:cNvPr id="28" name="Marcador de número de diapositiva 27">
            <a:extLst>
              <a:ext uri="{FF2B5EF4-FFF2-40B4-BE49-F238E27FC236}">
                <a16:creationId xmlns:a16="http://schemas.microsoft.com/office/drawing/2014/main" id="{46337A4F-AF2C-7CDC-84E3-12D6B322EE02}"/>
              </a:ext>
            </a:extLst>
          </p:cNvPr>
          <p:cNvSpPr>
            <a:spLocks noGrp="1"/>
          </p:cNvSpPr>
          <p:nvPr>
            <p:ph type="sldNum" sz="quarter" idx="12"/>
          </p:nvPr>
        </p:nvSpPr>
        <p:spPr/>
        <p:txBody>
          <a:bodyPr/>
          <a:lstStyle/>
          <a:p>
            <a:fld id="{2F4F2BAB-4505-49E2-B27A-4CAAD9C0F52F}" type="slidenum">
              <a:rPr lang="es-CL" smtClean="0"/>
              <a:t>16</a:t>
            </a:fld>
            <a:endParaRPr lang="es-CL"/>
          </a:p>
        </p:txBody>
      </p:sp>
    </p:spTree>
    <p:extLst>
      <p:ext uri="{BB962C8B-B14F-4D97-AF65-F5344CB8AC3E}">
        <p14:creationId xmlns:p14="http://schemas.microsoft.com/office/powerpoint/2010/main" val="2942206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527AAB3-C099-AA6C-0260-8AA23AC127E6}"/>
              </a:ext>
            </a:extLst>
          </p:cNvPr>
          <p:cNvGrpSpPr/>
          <p:nvPr/>
        </p:nvGrpSpPr>
        <p:grpSpPr>
          <a:xfrm>
            <a:off x="723173" y="4790269"/>
            <a:ext cx="10745655" cy="1629895"/>
            <a:chOff x="936880" y="4413752"/>
            <a:chExt cx="10745655" cy="1629895"/>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7038" y="4413752"/>
              <a:ext cx="2173192" cy="1629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35504"/>
            <a:stretch/>
          </p:blipFill>
          <p:spPr>
            <a:xfrm>
              <a:off x="7206524" y="4413752"/>
              <a:ext cx="1895339" cy="1629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7967" y="4413752"/>
              <a:ext cx="2460820" cy="1629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9602" y="4413752"/>
              <a:ext cx="2442933" cy="1629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80" y="4413752"/>
              <a:ext cx="1222421" cy="1629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0" name="Marcador de número de diapositiva 19">
            <a:extLst>
              <a:ext uri="{FF2B5EF4-FFF2-40B4-BE49-F238E27FC236}">
                <a16:creationId xmlns:a16="http://schemas.microsoft.com/office/drawing/2014/main" id="{8A46B3FD-4D63-1A19-4F60-84A981C1E4BF}"/>
              </a:ext>
            </a:extLst>
          </p:cNvPr>
          <p:cNvSpPr>
            <a:spLocks noGrp="1"/>
          </p:cNvSpPr>
          <p:nvPr>
            <p:ph type="sldNum" sz="quarter" idx="12"/>
          </p:nvPr>
        </p:nvSpPr>
        <p:spPr/>
        <p:txBody>
          <a:bodyPr/>
          <a:lstStyle/>
          <a:p>
            <a:fld id="{2F4F2BAB-4505-49E2-B27A-4CAAD9C0F52F}" type="slidenum">
              <a:rPr lang="es-CL" smtClean="0"/>
              <a:t>17</a:t>
            </a:fld>
            <a:endParaRPr lang="es-CL"/>
          </a:p>
        </p:txBody>
      </p:sp>
      <p:graphicFrame>
        <p:nvGraphicFramePr>
          <p:cNvPr id="9" name="Tabla 8"/>
          <p:cNvGraphicFramePr>
            <a:graphicFrameLocks noGrp="1"/>
          </p:cNvGraphicFramePr>
          <p:nvPr>
            <p:extLst>
              <p:ext uri="{D42A27DB-BD31-4B8C-83A1-F6EECF244321}">
                <p14:modId xmlns:p14="http://schemas.microsoft.com/office/powerpoint/2010/main" val="4186716099"/>
              </p:ext>
            </p:extLst>
          </p:nvPr>
        </p:nvGraphicFramePr>
        <p:xfrm>
          <a:off x="3934486" y="1494378"/>
          <a:ext cx="4215124" cy="3129214"/>
        </p:xfrm>
        <a:graphic>
          <a:graphicData uri="http://schemas.openxmlformats.org/drawingml/2006/table">
            <a:tbl>
              <a:tblPr firstRow="1" firstCol="1" bandRow="1"/>
              <a:tblGrid>
                <a:gridCol w="2948447">
                  <a:extLst>
                    <a:ext uri="{9D8B030D-6E8A-4147-A177-3AD203B41FA5}">
                      <a16:colId xmlns:a16="http://schemas.microsoft.com/office/drawing/2014/main" val="3526705684"/>
                    </a:ext>
                  </a:extLst>
                </a:gridCol>
                <a:gridCol w="1266677">
                  <a:extLst>
                    <a:ext uri="{9D8B030D-6E8A-4147-A177-3AD203B41FA5}">
                      <a16:colId xmlns:a16="http://schemas.microsoft.com/office/drawing/2014/main" val="3737996313"/>
                    </a:ext>
                  </a:extLst>
                </a:gridCol>
              </a:tblGrid>
              <a:tr h="311153">
                <a:tc gridSpan="2">
                  <a:txBody>
                    <a:bodyPr/>
                    <a:lstStyle/>
                    <a:p>
                      <a:pPr algn="ctr">
                        <a:lnSpc>
                          <a:spcPct val="107000"/>
                        </a:lnSpc>
                        <a:spcAft>
                          <a:spcPts val="0"/>
                        </a:spcAft>
                      </a:pPr>
                      <a:r>
                        <a:rPr lang="es-CL" sz="1400" b="1" dirty="0">
                          <a:effectLst/>
                          <a:latin typeface="Calibri" panose="020F0502020204030204" pitchFamily="34" charset="0"/>
                          <a:ea typeface="Times New Roman" panose="02020603050405020304" pitchFamily="18" charset="0"/>
                          <a:cs typeface="Calibri" panose="020F0502020204030204" pitchFamily="34" charset="0"/>
                        </a:rPr>
                        <a:t>RESUMEN AÑO 2025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hMerge="1">
                  <a:txBody>
                    <a:bodyPr/>
                    <a:lstStyle/>
                    <a:p>
                      <a:endParaRPr lang="es-CL"/>
                    </a:p>
                  </a:txBody>
                  <a:tcPr/>
                </a:tc>
                <a:extLst>
                  <a:ext uri="{0D108BD9-81ED-4DB2-BD59-A6C34878D82A}">
                    <a16:rowId xmlns:a16="http://schemas.microsoft.com/office/drawing/2014/main" val="1763079484"/>
                  </a:ext>
                </a:extLst>
              </a:tr>
              <a:tr h="282207">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N° OPERATIVOS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9367797"/>
                  </a:ext>
                </a:extLst>
              </a:tr>
              <a:tr h="318389">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DURACIÓN DEL OPERATIVO (DÍAS)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104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0373080"/>
                  </a:ext>
                </a:extLst>
              </a:tr>
              <a:tr h="359796">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HORAS NAVEGADAS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1.232 hrs. 55 min.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7934538"/>
                  </a:ext>
                </a:extLst>
              </a:tr>
              <a:tr h="289444">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TOTAL MILLAS NAVEGADAS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17.568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7471758"/>
                  </a:ext>
                </a:extLst>
              </a:tr>
              <a:tr h="303916">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TOTAL HORAS DE VUELO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175 hrs. 18 min.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8062308"/>
                  </a:ext>
                </a:extLst>
              </a:tr>
              <a:tr h="311153">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ÁREA EXPLORADA (MN2)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9.351.808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0978031"/>
                  </a:ext>
                </a:extLst>
              </a:tr>
              <a:tr h="303916">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NAVES MERCANTES CONTROLADAS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209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1430792"/>
                  </a:ext>
                </a:extLst>
              </a:tr>
              <a:tr h="359796">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PESQUEROS  NACIONALES CONTROLADOS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152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0959467"/>
                  </a:ext>
                </a:extLst>
              </a:tr>
              <a:tr h="289444">
                <a:tc>
                  <a:txBody>
                    <a:bodyPr/>
                    <a:lstStyle/>
                    <a:p>
                      <a:pP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PESQUEROS EXTRANJEROS MAYORES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443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9882020"/>
                  </a:ext>
                </a:extLst>
              </a:tr>
            </a:tbl>
          </a:graphicData>
        </a:graphic>
      </p:graphicFrame>
      <p:sp>
        <p:nvSpPr>
          <p:cNvPr id="14" name="Rectángulo 13"/>
          <p:cNvSpPr/>
          <p:nvPr/>
        </p:nvSpPr>
        <p:spPr>
          <a:xfrm>
            <a:off x="3934486" y="1063491"/>
            <a:ext cx="4453480" cy="430887"/>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1:</a:t>
            </a:r>
            <a:r>
              <a:rPr lang="es-ES" sz="1100" b="1" i="1" dirty="0" smtClean="0">
                <a:solidFill>
                  <a:schemeClr val="accent4"/>
                </a:solidFill>
                <a:latin typeface="Arial" panose="020B0604020202020204" pitchFamily="34" charset="0"/>
                <a:cs typeface="Arial" panose="020B0604020202020204" pitchFamily="34" charset="0"/>
              </a:rPr>
              <a:t> </a:t>
            </a:r>
            <a:r>
              <a:rPr lang="es-ES" sz="1100" b="1" i="1" dirty="0">
                <a:solidFill>
                  <a:schemeClr val="accent4"/>
                </a:solidFill>
                <a:latin typeface="Arial" panose="020B0604020202020204" pitchFamily="34" charset="0"/>
                <a:cs typeface="Arial" panose="020B0604020202020204" pitchFamily="34" charset="0"/>
              </a:rPr>
              <a:t>Actividades de fiscalización efectuadas </a:t>
            </a:r>
            <a:r>
              <a:rPr lang="es-ES" sz="1100" b="1" i="1" dirty="0" smtClean="0">
                <a:solidFill>
                  <a:schemeClr val="accent4"/>
                </a:solidFill>
                <a:latin typeface="Arial" panose="020B0604020202020204" pitchFamily="34" charset="0"/>
                <a:cs typeface="Arial" panose="020B0604020202020204" pitchFamily="34" charset="0"/>
              </a:rPr>
              <a:t>a nivel nacional en </a:t>
            </a:r>
            <a:r>
              <a:rPr lang="es-ES" sz="1100" b="1" i="1" dirty="0">
                <a:solidFill>
                  <a:schemeClr val="accent4"/>
                </a:solidFill>
                <a:latin typeface="Arial" panose="020B0604020202020204" pitchFamily="34" charset="0"/>
                <a:cs typeface="Arial" panose="020B0604020202020204" pitchFamily="34" charset="0"/>
              </a:rPr>
              <a:t>Alta Mar.</a:t>
            </a:r>
            <a:endParaRPr lang="es-CL" sz="1100" b="1" i="1"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634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ángulo 22"/>
          <p:cNvSpPr/>
          <p:nvPr/>
        </p:nvSpPr>
        <p:spPr>
          <a:xfrm>
            <a:off x="1802673" y="4084319"/>
            <a:ext cx="6147671" cy="2254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p:cNvSpPr/>
          <p:nvPr/>
        </p:nvSpPr>
        <p:spPr>
          <a:xfrm>
            <a:off x="7820297" y="1323702"/>
            <a:ext cx="3718797" cy="2197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Rectángulo 18"/>
          <p:cNvSpPr/>
          <p:nvPr/>
        </p:nvSpPr>
        <p:spPr>
          <a:xfrm>
            <a:off x="367325" y="3640788"/>
            <a:ext cx="7931939" cy="261610"/>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3: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Actividades de fiscalización efectuadas por la Primera Zona Naval en Alta Mar.</a:t>
            </a:r>
            <a:endParaRPr lang="es-CL"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Marcador de número de diapositiva 17">
            <a:extLst>
              <a:ext uri="{FF2B5EF4-FFF2-40B4-BE49-F238E27FC236}">
                <a16:creationId xmlns:a16="http://schemas.microsoft.com/office/drawing/2014/main" id="{815346AA-400A-8C0F-39F3-C30817417877}"/>
              </a:ext>
            </a:extLst>
          </p:cNvPr>
          <p:cNvSpPr>
            <a:spLocks noGrp="1"/>
          </p:cNvSpPr>
          <p:nvPr>
            <p:ph type="sldNum" sz="quarter" idx="12"/>
          </p:nvPr>
        </p:nvSpPr>
        <p:spPr/>
        <p:txBody>
          <a:bodyPr/>
          <a:lstStyle/>
          <a:p>
            <a:fld id="{2F4F2BAB-4505-49E2-B27A-4CAAD9C0F52F}" type="slidenum">
              <a:rPr lang="es-CL" smtClean="0"/>
              <a:t>18</a:t>
            </a:fld>
            <a:endParaRPr lang="es-CL"/>
          </a:p>
        </p:txBody>
      </p:sp>
      <p:sp>
        <p:nvSpPr>
          <p:cNvPr id="20" name="Rectángulo 19"/>
          <p:cNvSpPr/>
          <p:nvPr/>
        </p:nvSpPr>
        <p:spPr>
          <a:xfrm>
            <a:off x="6415969" y="721468"/>
            <a:ext cx="5226812" cy="430887"/>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2: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Actividades de fiscalización efectuadas por la Cuarta Zona Naval en Alta Mar.</a:t>
            </a:r>
            <a:endParaRPr lang="es-CL"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331" y="804776"/>
            <a:ext cx="1574818" cy="2366676"/>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Imagen 20"/>
          <p:cNvPicPr/>
          <p:nvPr/>
        </p:nvPicPr>
        <p:blipFill>
          <a:blip r:embed="rId5">
            <a:extLst>
              <a:ext uri="{28A0092B-C50C-407E-A947-70E740481C1C}">
                <a14:useLocalDpi xmlns:a14="http://schemas.microsoft.com/office/drawing/2010/main" val="0"/>
              </a:ext>
            </a:extLst>
          </a:blip>
          <a:srcRect/>
          <a:stretch>
            <a:fillRect/>
          </a:stretch>
        </p:blipFill>
        <p:spPr bwMode="auto">
          <a:xfrm>
            <a:off x="6468801" y="1085313"/>
            <a:ext cx="5087711" cy="2453240"/>
          </a:xfrm>
          <a:prstGeom prst="rect">
            <a:avLst/>
          </a:prstGeom>
          <a:noFill/>
          <a:ln>
            <a:noFill/>
          </a:ln>
        </p:spPr>
      </p:pic>
      <p:graphicFrame>
        <p:nvGraphicFramePr>
          <p:cNvPr id="22" name="Objeto 21"/>
          <p:cNvGraphicFramePr>
            <a:graphicFrameLocks noChangeAspect="1"/>
          </p:cNvGraphicFramePr>
          <p:nvPr>
            <p:extLst>
              <p:ext uri="{D42A27DB-BD31-4B8C-83A1-F6EECF244321}">
                <p14:modId xmlns:p14="http://schemas.microsoft.com/office/powerpoint/2010/main" val="1673043512"/>
              </p:ext>
            </p:extLst>
          </p:nvPr>
        </p:nvGraphicFramePr>
        <p:xfrm>
          <a:off x="436998" y="3905028"/>
          <a:ext cx="7530764" cy="2454852"/>
        </p:xfrm>
        <a:graphic>
          <a:graphicData uri="http://schemas.openxmlformats.org/presentationml/2006/ole">
            <mc:AlternateContent xmlns:mc="http://schemas.openxmlformats.org/markup-compatibility/2006">
              <mc:Choice xmlns:v="urn:schemas-microsoft-com:vml" Requires="v">
                <p:oleObj spid="_x0000_s2079" name="Hoja de cálculo" r:id="rId6" imgW="15430630" imgH="5029161" progId="Excel.Sheet.8">
                  <p:embed/>
                </p:oleObj>
              </mc:Choice>
              <mc:Fallback>
                <p:oleObj name="Hoja de cálculo" r:id="rId6" imgW="15430630" imgH="5029161" progId="Excel.Sheet.8">
                  <p:embed/>
                  <p:pic>
                    <p:nvPicPr>
                      <p:cNvPr id="0" name=""/>
                      <p:cNvPicPr/>
                      <p:nvPr/>
                    </p:nvPicPr>
                    <p:blipFill>
                      <a:blip r:embed="rId7"/>
                      <a:stretch>
                        <a:fillRect/>
                      </a:stretch>
                    </p:blipFill>
                    <p:spPr>
                      <a:xfrm>
                        <a:off x="436998" y="3905028"/>
                        <a:ext cx="7530764" cy="2454852"/>
                      </a:xfrm>
                      <a:prstGeom prst="rect">
                        <a:avLst/>
                      </a:prstGeom>
                    </p:spPr>
                  </p:pic>
                </p:oleObj>
              </mc:Fallback>
            </mc:AlternateContent>
          </a:graphicData>
        </a:graphic>
      </p:graphicFrame>
      <p:pic>
        <p:nvPicPr>
          <p:cNvPr id="24" name="Imagen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2883" y="4244234"/>
            <a:ext cx="2113624" cy="140643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52050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3557024" y="1140801"/>
            <a:ext cx="5077953" cy="3936142"/>
          </a:xfrm>
          <a:prstGeom prst="rect">
            <a:avLst/>
          </a:prstGeom>
        </p:spPr>
        <p:txBody>
          <a:bodyPr wrap="square">
            <a:spAutoFit/>
          </a:bodyPr>
          <a:lstStyle/>
          <a:p>
            <a:pPr algn="ctr">
              <a:lnSpc>
                <a:spcPct val="150000"/>
              </a:lnSpc>
            </a:pPr>
            <a:r>
              <a:rPr lang="es-ES" sz="1600" b="1" dirty="0">
                <a:solidFill>
                  <a:schemeClr val="accent4"/>
                </a:solidFill>
                <a:latin typeface="Arial" panose="020B0604020202020204" pitchFamily="34" charset="0"/>
                <a:ea typeface="Noto Sans" panose="020B0502040504020204" pitchFamily="34" charset="0"/>
                <a:cs typeface="Arial" panose="020B0604020202020204" pitchFamily="34" charset="0"/>
              </a:rPr>
              <a:t>El siguiente documento, viene a dar cumplimiento a lo establecido en el artículo 4°, letra C de la </a:t>
            </a:r>
          </a:p>
          <a:p>
            <a:pPr algn="ctr">
              <a:lnSpc>
                <a:spcPct val="150000"/>
              </a:lnSpc>
            </a:pPr>
            <a:r>
              <a:rPr lang="es-ES" sz="1600" b="1" dirty="0">
                <a:solidFill>
                  <a:schemeClr val="accent4"/>
                </a:solidFill>
                <a:latin typeface="Arial" panose="020B0604020202020204" pitchFamily="34" charset="0"/>
                <a:ea typeface="Noto Sans" panose="020B0502040504020204" pitchFamily="34" charset="0"/>
                <a:cs typeface="Arial" panose="020B0604020202020204" pitchFamily="34" charset="0"/>
              </a:rPr>
              <a:t>Ley General de Pesca y Acuicultura:</a:t>
            </a:r>
          </a:p>
          <a:p>
            <a:pPr algn="just">
              <a:lnSpc>
                <a:spcPct val="150000"/>
              </a:lnSpc>
            </a:pPr>
            <a:endParaRPr lang="es-ES" sz="1200" dirty="0">
              <a:solidFill>
                <a:schemeClr val="bg1"/>
              </a:solidFill>
              <a:latin typeface="Arial" panose="020B0604020202020204" pitchFamily="34" charset="0"/>
              <a:cs typeface="Arial" panose="020B0604020202020204" pitchFamily="34" charset="0"/>
            </a:endParaRPr>
          </a:p>
          <a:p>
            <a:pPr algn="just">
              <a:lnSpc>
                <a:spcPct val="150000"/>
              </a:lnSpc>
            </a:pPr>
            <a:r>
              <a:rPr lang="es-ES" sz="1200" i="1" dirty="0">
                <a:solidFill>
                  <a:schemeClr val="bg1"/>
                </a:solidFill>
                <a:latin typeface="Arial" panose="020B0604020202020204" pitchFamily="34" charset="0"/>
                <a:cs typeface="Arial" panose="020B0604020202020204" pitchFamily="34" charset="0"/>
              </a:rPr>
              <a:t>“La Dirección General del Territorio Marítimo y de Marina Mercante deberá, en el mes de marzo de cada año, elaborar un informe sobre las actividades y acciones de fiscalización en el ámbito pesquero y de acuicultura efectuadas en el año anterior. La cuenta deberá comprender, asimismo, los resultados de las acciones  efectuadas y el cumplimiento de las medidas de administración y conservación del año anterior. También deberá dar cuenta de las acciones de fiscalización pesquera del área de alta mar aledaña a las costas nacionales. El informe deberá publicarse en la página web.”</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54" y="1260331"/>
            <a:ext cx="2603852" cy="1952890"/>
          </a:xfrm>
          <a:prstGeom prst="snip2DiagRect">
            <a:avLst/>
          </a:prstGeom>
          <a:solidFill>
            <a:srgbClr val="FFFFFF">
              <a:shade val="85000"/>
            </a:srgbClr>
          </a:solidFill>
          <a:ln w="28575" cap="sq">
            <a:solidFill>
              <a:schemeClr val="bg1"/>
            </a:solidFill>
            <a:miter lim="800000"/>
          </a:ln>
          <a:effectLst>
            <a:outerShdw blurRad="88900" algn="tl" rotWithShape="0">
              <a:srgbClr val="000000">
                <a:alpha val="45000"/>
              </a:srgbClr>
            </a:outerShdw>
            <a:softEdge rad="12700"/>
          </a:effectLst>
          <a:scene3d>
            <a:camera prst="orthographicFront"/>
            <a:lightRig rig="twoPt" dir="t">
              <a:rot lat="0" lon="0" rev="7200000"/>
            </a:lightRig>
          </a:scene3d>
          <a:sp3d>
            <a:bevelT w="25400" h="19050"/>
            <a:contourClr>
              <a:srgbClr val="FFFFFF"/>
            </a:contourClr>
          </a:sp3d>
        </p:spPr>
      </p:pic>
      <p:pic>
        <p:nvPicPr>
          <p:cNvPr id="6" name="Imagen 5" descr="Personas en un barco en el agua&#10;&#10;El contenido generado por IA puede ser incorrecto.">
            <a:extLst>
              <a:ext uri="{FF2B5EF4-FFF2-40B4-BE49-F238E27FC236}">
                <a16:creationId xmlns:a16="http://schemas.microsoft.com/office/drawing/2014/main" id="{2D9ECEBA-9411-80C5-497D-C018C9B74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54" y="3449840"/>
            <a:ext cx="2603852" cy="1952890"/>
          </a:xfrm>
          <a:prstGeom prst="snip2DiagRect">
            <a:avLst/>
          </a:prstGeom>
          <a:solidFill>
            <a:srgbClr val="FFFFFF">
              <a:shade val="85000"/>
            </a:srgbClr>
          </a:solidFill>
          <a:ln w="28575" cap="sq">
            <a:solidFill>
              <a:schemeClr val="bg1"/>
            </a:solidFill>
            <a:miter lim="800000"/>
          </a:ln>
          <a:effectLst>
            <a:outerShdw blurRad="88900" algn="tl" rotWithShape="0">
              <a:srgbClr val="000000">
                <a:alpha val="45000"/>
              </a:srgbClr>
            </a:outerShdw>
            <a:softEdge rad="12700"/>
          </a:effectLst>
          <a:scene3d>
            <a:camera prst="orthographicFront"/>
            <a:lightRig rig="twoPt" dir="t">
              <a:rot lat="0" lon="0" rev="7200000"/>
            </a:lightRig>
          </a:scene3d>
          <a:sp3d>
            <a:bevelT w="25400" h="19050"/>
            <a:contourClr>
              <a:srgbClr val="FFFFFF"/>
            </a:contourClr>
          </a:sp3d>
        </p:spPr>
      </p:pic>
      <p:pic>
        <p:nvPicPr>
          <p:cNvPr id="8" name="Imagen 7" descr="Logotipo&#10;&#10;El contenido generado por IA puede ser incorrecto.">
            <a:extLst>
              <a:ext uri="{FF2B5EF4-FFF2-40B4-BE49-F238E27FC236}">
                <a16:creationId xmlns:a16="http://schemas.microsoft.com/office/drawing/2014/main" id="{904B489F-E55D-74CC-7524-86FB571C6426}"/>
              </a:ext>
            </a:extLst>
          </p:cNvPr>
          <p:cNvPicPr>
            <a:picLocks noChangeAspect="1"/>
          </p:cNvPicPr>
          <p:nvPr/>
        </p:nvPicPr>
        <p:blipFill>
          <a:blip r:embed="rId5" cstate="print">
            <a:alphaModFix amt="15000"/>
            <a:extLst>
              <a:ext uri="{28A0092B-C50C-407E-A947-70E740481C1C}">
                <a14:useLocalDpi xmlns:a14="http://schemas.microsoft.com/office/drawing/2010/main" val="0"/>
              </a:ext>
            </a:extLst>
          </a:blip>
          <a:stretch>
            <a:fillRect/>
          </a:stretch>
        </p:blipFill>
        <p:spPr>
          <a:xfrm>
            <a:off x="8610600" y="944987"/>
            <a:ext cx="3454395" cy="4772212"/>
          </a:xfrm>
          <a:prstGeom prst="rect">
            <a:avLst/>
          </a:prstGeom>
        </p:spPr>
      </p:pic>
      <p:sp>
        <p:nvSpPr>
          <p:cNvPr id="14" name="Marcador de número de diapositiva 13">
            <a:extLst>
              <a:ext uri="{FF2B5EF4-FFF2-40B4-BE49-F238E27FC236}">
                <a16:creationId xmlns:a16="http://schemas.microsoft.com/office/drawing/2014/main" id="{189D4E89-C133-0BDA-E4EF-15AED91193F1}"/>
              </a:ext>
            </a:extLst>
          </p:cNvPr>
          <p:cNvSpPr>
            <a:spLocks noGrp="1"/>
          </p:cNvSpPr>
          <p:nvPr>
            <p:ph type="sldNum" sz="quarter" idx="12"/>
          </p:nvPr>
        </p:nvSpPr>
        <p:spPr/>
        <p:txBody>
          <a:bodyPr/>
          <a:lstStyle/>
          <a:p>
            <a:fld id="{2F4F2BAB-4505-49E2-B27A-4CAAD9C0F52F}" type="slidenum">
              <a:rPr lang="es-CL" smtClean="0"/>
              <a:t>1</a:t>
            </a:fld>
            <a:endParaRPr lang="es-CL"/>
          </a:p>
        </p:txBody>
      </p:sp>
    </p:spTree>
    <p:extLst>
      <p:ext uri="{BB962C8B-B14F-4D97-AF65-F5344CB8AC3E}">
        <p14:creationId xmlns:p14="http://schemas.microsoft.com/office/powerpoint/2010/main" val="245902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ángulo 18"/>
          <p:cNvSpPr/>
          <p:nvPr/>
        </p:nvSpPr>
        <p:spPr>
          <a:xfrm>
            <a:off x="4642611" y="1037283"/>
            <a:ext cx="6527412" cy="430887"/>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4.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Actividades de fiscalización efectuadas por la Segunda y Quinta Zona Naval en Alta Mar.</a:t>
            </a:r>
            <a:endParaRPr lang="es-CL"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728550" y="960788"/>
            <a:ext cx="2746097" cy="1544680"/>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362" name="Picture 2" descr="FOTOS] Armada realizó aeroexploración a pesqueros en zona económica  exclus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550" y="2662454"/>
            <a:ext cx="2753560" cy="1544680"/>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5364" name="Picture 4" descr="Tercera Zona Naval monitorea flota pesquera extranjera que transita por el  Estrecho de Magallan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550" y="4364121"/>
            <a:ext cx="2727790" cy="1817392"/>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3FB367D4-99C8-805E-801B-E1C456F136EB}"/>
              </a:ext>
            </a:extLst>
          </p:cNvPr>
          <p:cNvGrpSpPr/>
          <p:nvPr/>
        </p:nvGrpSpPr>
        <p:grpSpPr>
          <a:xfrm>
            <a:off x="4745312" y="1471491"/>
            <a:ext cx="6322011" cy="3185797"/>
            <a:chOff x="4587669" y="3158530"/>
            <a:chExt cx="4665343" cy="2350964"/>
          </a:xfrm>
        </p:grpSpPr>
        <p:sp>
          <p:nvSpPr>
            <p:cNvPr id="2" name="Rectángulo 1">
              <a:extLst>
                <a:ext uri="{FF2B5EF4-FFF2-40B4-BE49-F238E27FC236}">
                  <a16:creationId xmlns:a16="http://schemas.microsoft.com/office/drawing/2014/main" id="{69812369-4DF4-70CD-5F52-BC695E006FA3}"/>
                </a:ext>
              </a:extLst>
            </p:cNvPr>
            <p:cNvSpPr/>
            <p:nvPr/>
          </p:nvSpPr>
          <p:spPr>
            <a:xfrm>
              <a:off x="5910398" y="3158530"/>
              <a:ext cx="3335790" cy="23485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669" y="3160981"/>
              <a:ext cx="4665343" cy="234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Marcador de número de diapositiva 12">
            <a:extLst>
              <a:ext uri="{FF2B5EF4-FFF2-40B4-BE49-F238E27FC236}">
                <a16:creationId xmlns:a16="http://schemas.microsoft.com/office/drawing/2014/main" id="{7D1B293F-3854-2235-C4A3-A2A9ED1064BF}"/>
              </a:ext>
            </a:extLst>
          </p:cNvPr>
          <p:cNvSpPr>
            <a:spLocks noGrp="1"/>
          </p:cNvSpPr>
          <p:nvPr>
            <p:ph type="sldNum" sz="quarter" idx="12"/>
          </p:nvPr>
        </p:nvSpPr>
        <p:spPr>
          <a:xfrm>
            <a:off x="8610600" y="6321515"/>
            <a:ext cx="2743200" cy="365125"/>
          </a:xfrm>
        </p:spPr>
        <p:txBody>
          <a:bodyPr/>
          <a:lstStyle/>
          <a:p>
            <a:fld id="{2F4F2BAB-4505-49E2-B27A-4CAAD9C0F52F}" type="slidenum">
              <a:rPr lang="es-CL" smtClean="0"/>
              <a:t>19</a:t>
            </a:fld>
            <a:endParaRPr lang="es-CL"/>
          </a:p>
        </p:txBody>
      </p:sp>
    </p:spTree>
    <p:extLst>
      <p:ext uri="{BB962C8B-B14F-4D97-AF65-F5344CB8AC3E}">
        <p14:creationId xmlns:p14="http://schemas.microsoft.com/office/powerpoint/2010/main" val="71026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689A675-4A86-C93D-AE11-67CD27E645AA}"/>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PESQUERA EN AGUAS ANTÁRTICAS</a:t>
            </a:r>
          </a:p>
        </p:txBody>
      </p:sp>
      <p:pic>
        <p:nvPicPr>
          <p:cNvPr id="5" name="Imagen 4" descr="Un pingüino en la nieve junto a una roca&#10;&#10;El contenido generado por IA puede ser incorrecto.">
            <a:extLst>
              <a:ext uri="{FF2B5EF4-FFF2-40B4-BE49-F238E27FC236}">
                <a16:creationId xmlns:a16="http://schemas.microsoft.com/office/drawing/2014/main" id="{FE6C0B5A-DDBB-37CD-E106-009AFBC53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419" y="1631577"/>
            <a:ext cx="6699163" cy="4464562"/>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Marcador de número de diapositiva 11">
            <a:extLst>
              <a:ext uri="{FF2B5EF4-FFF2-40B4-BE49-F238E27FC236}">
                <a16:creationId xmlns:a16="http://schemas.microsoft.com/office/drawing/2014/main" id="{92ADFD2A-D548-8B6A-DA6C-042943B9C66E}"/>
              </a:ext>
            </a:extLst>
          </p:cNvPr>
          <p:cNvSpPr>
            <a:spLocks noGrp="1"/>
          </p:cNvSpPr>
          <p:nvPr>
            <p:ph type="sldNum" sz="quarter" idx="12"/>
          </p:nvPr>
        </p:nvSpPr>
        <p:spPr/>
        <p:txBody>
          <a:bodyPr/>
          <a:lstStyle/>
          <a:p>
            <a:fld id="{2F4F2BAB-4505-49E2-B27A-4CAAD9C0F52F}" type="slidenum">
              <a:rPr lang="es-CL" smtClean="0"/>
              <a:t>20</a:t>
            </a:fld>
            <a:endParaRPr lang="es-CL"/>
          </a:p>
        </p:txBody>
      </p:sp>
    </p:spTree>
    <p:extLst>
      <p:ext uri="{BB962C8B-B14F-4D97-AF65-F5344CB8AC3E}">
        <p14:creationId xmlns:p14="http://schemas.microsoft.com/office/powerpoint/2010/main" val="3527304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2970710" y="1154682"/>
            <a:ext cx="8815993" cy="4490075"/>
          </a:xfrm>
          <a:prstGeom prst="rect">
            <a:avLst/>
          </a:prstGeom>
        </p:spPr>
        <p:txBody>
          <a:bodyPr wrap="square">
            <a:spAutoFit/>
          </a:bodyPr>
          <a:lstStyle/>
          <a:p>
            <a:pPr indent="337185"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La Antártica, un continente consagrado a la paz, la ciencia, el cuidado del medioambiente y los recursos marinos, es objeto de Acuerdos Internacionales para protegerlo de los riesgos de contaminación y regular las actividades científicas y pesqueras que allí se desarrollan.</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Uno de estos Acuerdos Internacionales corresponde a la Comisión para la Conservación de los Recursos Vivos Marinos Antárticos, más conocida como CCAMLR, por sus siglas en inglés, la cual fue fundada en 1982, como parte del Sistema del Tratado Antártico, con el objetivo de conservar la fauna y flora marina de la Antártica, mediante un enfoque de ordenación centrado en el ecosistema. Esto no excluye la explotación de los recursos, siempre que sea hecha de manera sostenible y tenga en cuenta los efectos de la pesca en otros componentes del ecosistema.</a:t>
            </a:r>
          </a:p>
          <a:p>
            <a:pPr indent="337185" algn="just">
              <a:lnSpc>
                <a:spcPct val="150000"/>
              </a:lnSpc>
            </a:pPr>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200" dirty="0">
                <a:solidFill>
                  <a:schemeClr val="bg1"/>
                </a:solidFill>
                <a:latin typeface="Arial" panose="020B0604020202020204" pitchFamily="34" charset="0"/>
                <a:cs typeface="Arial" panose="020B0604020202020204" pitchFamily="34" charset="0"/>
              </a:rPr>
              <a:t> 	La CCAMLR implementa medidas para contribuir a la conservación y la ordenación de los recursos vivos marinos antárticos, que permitan comprometer la sostenibilidad de las especies objetivo, de las especies de la captura secundaria e incidental y de los ecosistemas marinos.</a:t>
            </a:r>
          </a:p>
          <a:p>
            <a:pPr algn="just">
              <a:lnSpc>
                <a:spcPct val="150000"/>
              </a:lnSpc>
            </a:pPr>
            <a:endParaRPr lang="es-ES" sz="1200" dirty="0">
              <a:solidFill>
                <a:schemeClr val="bg1"/>
              </a:solidFill>
              <a:latin typeface="Arial" panose="020B0604020202020204" pitchFamily="34" charset="0"/>
              <a:cs typeface="Arial" panose="020B0604020202020204" pitchFamily="34" charset="0"/>
            </a:endParaRPr>
          </a:p>
          <a:p>
            <a:pPr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Para asegurar que las actividades llevadas a cabo en aguas antárticas cumplan con las Medidas de Conservación (MC) dispuestas por la Comisión, CCAMLR ha implementado un Sistema de Visita e Inspección en aguas del Convenio.</a:t>
            </a:r>
            <a:endParaRPr lang="es-CL"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upo 2">
            <a:extLst>
              <a:ext uri="{FF2B5EF4-FFF2-40B4-BE49-F238E27FC236}">
                <a16:creationId xmlns:a16="http://schemas.microsoft.com/office/drawing/2014/main" id="{E487A562-5638-A032-3F35-72DCC8D71C31}"/>
              </a:ext>
            </a:extLst>
          </p:cNvPr>
          <p:cNvGrpSpPr/>
          <p:nvPr/>
        </p:nvGrpSpPr>
        <p:grpSpPr>
          <a:xfrm>
            <a:off x="703569" y="910149"/>
            <a:ext cx="1475285" cy="1903566"/>
            <a:chOff x="885972" y="916126"/>
            <a:chExt cx="1475285" cy="1903566"/>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972" y="916126"/>
              <a:ext cx="1475285" cy="1480006"/>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72" y="2396132"/>
              <a:ext cx="1475285" cy="423560"/>
            </a:xfrm>
            <a:prstGeom prst="rect">
              <a:avLst/>
            </a:prstGeom>
          </p:spPr>
        </p:pic>
      </p:grpSp>
      <p:pic>
        <p:nvPicPr>
          <p:cNvPr id="8" name="Imagen 7"/>
          <p:cNvPicPr>
            <a:picLocks noChangeAspect="1"/>
          </p:cNvPicPr>
          <p:nvPr/>
        </p:nvPicPr>
        <p:blipFill>
          <a:blip r:embed="rId5"/>
          <a:stretch>
            <a:fillRect/>
          </a:stretch>
        </p:blipFill>
        <p:spPr>
          <a:xfrm>
            <a:off x="703570" y="4603061"/>
            <a:ext cx="2041072" cy="145790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569" y="3068861"/>
            <a:ext cx="2041072" cy="1404560"/>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6" name="Marcador de número de diapositiva 15">
            <a:extLst>
              <a:ext uri="{FF2B5EF4-FFF2-40B4-BE49-F238E27FC236}">
                <a16:creationId xmlns:a16="http://schemas.microsoft.com/office/drawing/2014/main" id="{8AFE0E19-6188-AC70-E47D-5A67B99E6116}"/>
              </a:ext>
            </a:extLst>
          </p:cNvPr>
          <p:cNvSpPr>
            <a:spLocks noGrp="1"/>
          </p:cNvSpPr>
          <p:nvPr>
            <p:ph type="sldNum" sz="quarter" idx="12"/>
          </p:nvPr>
        </p:nvSpPr>
        <p:spPr/>
        <p:txBody>
          <a:bodyPr/>
          <a:lstStyle/>
          <a:p>
            <a:fld id="{2F4F2BAB-4505-49E2-B27A-4CAAD9C0F52F}" type="slidenum">
              <a:rPr lang="es-CL" smtClean="0"/>
              <a:t>21</a:t>
            </a:fld>
            <a:endParaRPr lang="es-CL"/>
          </a:p>
        </p:txBody>
      </p:sp>
    </p:spTree>
    <p:extLst>
      <p:ext uri="{BB962C8B-B14F-4D97-AF65-F5344CB8AC3E}">
        <p14:creationId xmlns:p14="http://schemas.microsoft.com/office/powerpoint/2010/main" val="80088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4503600" y="4636836"/>
            <a:ext cx="3158672" cy="179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p:cNvSpPr/>
          <p:nvPr/>
        </p:nvSpPr>
        <p:spPr>
          <a:xfrm>
            <a:off x="1381355" y="702852"/>
            <a:ext cx="9429291" cy="3600986"/>
          </a:xfrm>
          <a:prstGeom prst="rect">
            <a:avLst/>
          </a:prstGeom>
        </p:spPr>
        <p:txBody>
          <a:bodyPr wrap="square">
            <a:spAutoFit/>
          </a:bodyPr>
          <a:lstStyle/>
          <a:p>
            <a:pPr indent="337185"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CCAMLR, ha establecido un Sistema de Visita de Inspección, para asegurar que los buques que pescan en el Área de la Convención cumplan con sus medidas de conservación. Dicho Sistema fue establecido en 1989, para posibilitar que las Partes Contratantes puedan realizar inspecciones exhaustivas a los buques pesqueros que se encuentren en el área del convenio, efectuando actividades de pesca comercial o de investigación.</a:t>
            </a:r>
          </a:p>
          <a:p>
            <a:pPr indent="337185" algn="just"/>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En el marco de este Acuerdo internacional, el Gobierno de Chile realiza Operaciones de Fiscalización Pesquera en el Área del Convenio. Para este fin, dispone el uso del buque de la Armada de Chile, OPV “Marinero Fuentealba”. Asimismo, anualmente se instruye, como inspectores de este Acuerdo, a los Segundos Comandantes de los buques de la Armada que participan de la Campaña Antártica.</a:t>
            </a:r>
          </a:p>
          <a:p>
            <a:pPr indent="337185" algn="just"/>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El objetivo de los patrullajes es la cooperación internacional en el combate de la pesca INDNR y el monitoreo de las actividades extractivas que realizan los buques en el área, comprobando a través de las inspecciones, el efectivo cumplimiento de las Medidas de Conservación establecidas en el seno de CCAMLR.</a:t>
            </a:r>
          </a:p>
          <a:p>
            <a:pPr indent="337185" algn="just"/>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El operativo 2024 se llevó a cabo entre el 19 y 25 de abril. En esta actividad se logró visitar e inspeccionar a 6 buques pesqueros de bandera extranjera en el área del Convenio y avistar e interrogar a 5 buques pesqueros extranjeros adicionales.</a:t>
            </a:r>
          </a:p>
          <a:p>
            <a:pPr indent="337185" algn="just"/>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7185"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Cabe señalar, que todas las naves involucradas prestaron su cooperación y la mayor disposición para responder las preguntas efectuadas, facilitando la labor de los inspectores en todo momento.</a:t>
            </a:r>
          </a:p>
        </p:txBody>
      </p:sp>
      <p:sp>
        <p:nvSpPr>
          <p:cNvPr id="7" name="Rectángulo 6"/>
          <p:cNvSpPr/>
          <p:nvPr/>
        </p:nvSpPr>
        <p:spPr>
          <a:xfrm>
            <a:off x="1718889" y="4495504"/>
            <a:ext cx="2531462" cy="300082"/>
          </a:xfrm>
          <a:prstGeom prst="rect">
            <a:avLst/>
          </a:prstGeom>
        </p:spPr>
        <p:txBody>
          <a:bodyPr wrap="none">
            <a:spAutoFit/>
          </a:bodyPr>
          <a:lstStyle/>
          <a:p>
            <a:r>
              <a:rPr lang="es-CL" sz="1350" b="1" dirty="0">
                <a:solidFill>
                  <a:schemeClr val="bg1"/>
                </a:solidFill>
                <a:latin typeface="Arial" panose="020B0604020202020204" pitchFamily="34" charset="0"/>
                <a:cs typeface="Arial" panose="020B0604020202020204" pitchFamily="34" charset="0"/>
              </a:rPr>
              <a:t>Inspecciones y avistamiento</a:t>
            </a:r>
          </a:p>
        </p:txBody>
      </p:sp>
      <p:sp>
        <p:nvSpPr>
          <p:cNvPr id="8" name="Rectángulo 7"/>
          <p:cNvSpPr/>
          <p:nvPr/>
        </p:nvSpPr>
        <p:spPr>
          <a:xfrm>
            <a:off x="1718889" y="4805647"/>
            <a:ext cx="2531462" cy="430887"/>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5: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Detalle de buques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inspeccionados</a:t>
            </a:r>
            <a:endParaRPr lang="es-ES" sz="1100" b="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Marcador de número de diapositiva 14">
            <a:extLst>
              <a:ext uri="{FF2B5EF4-FFF2-40B4-BE49-F238E27FC236}">
                <a16:creationId xmlns:a16="http://schemas.microsoft.com/office/drawing/2014/main" id="{69F73F69-6F28-4807-FEA2-8E5D609F4667}"/>
              </a:ext>
            </a:extLst>
          </p:cNvPr>
          <p:cNvSpPr>
            <a:spLocks noGrp="1"/>
          </p:cNvSpPr>
          <p:nvPr>
            <p:ph type="sldNum" sz="quarter" idx="12"/>
          </p:nvPr>
        </p:nvSpPr>
        <p:spPr/>
        <p:txBody>
          <a:bodyPr/>
          <a:lstStyle/>
          <a:p>
            <a:fld id="{2F4F2BAB-4505-49E2-B27A-4CAAD9C0F52F}" type="slidenum">
              <a:rPr lang="es-CL" smtClean="0"/>
              <a:t>22</a:t>
            </a:fld>
            <a:endParaRPr lang="es-CL"/>
          </a:p>
        </p:txBody>
      </p:sp>
      <p:graphicFrame>
        <p:nvGraphicFramePr>
          <p:cNvPr id="2" name="Tabla 1"/>
          <p:cNvGraphicFramePr>
            <a:graphicFrameLocks noGrp="1"/>
          </p:cNvGraphicFramePr>
          <p:nvPr>
            <p:extLst>
              <p:ext uri="{D42A27DB-BD31-4B8C-83A1-F6EECF244321}">
                <p14:modId xmlns:p14="http://schemas.microsoft.com/office/powerpoint/2010/main" val="4185224852"/>
              </p:ext>
            </p:extLst>
          </p:nvPr>
        </p:nvGraphicFramePr>
        <p:xfrm>
          <a:off x="4503600" y="4435906"/>
          <a:ext cx="3167381" cy="2001143"/>
        </p:xfrm>
        <a:graphic>
          <a:graphicData uri="http://schemas.openxmlformats.org/drawingml/2006/table">
            <a:tbl>
              <a:tblPr firstRow="1" firstCol="1" bandRow="1"/>
              <a:tblGrid>
                <a:gridCol w="1219526">
                  <a:extLst>
                    <a:ext uri="{9D8B030D-6E8A-4147-A177-3AD203B41FA5}">
                      <a16:colId xmlns:a16="http://schemas.microsoft.com/office/drawing/2014/main" val="2113542870"/>
                    </a:ext>
                  </a:extLst>
                </a:gridCol>
                <a:gridCol w="906176">
                  <a:extLst>
                    <a:ext uri="{9D8B030D-6E8A-4147-A177-3AD203B41FA5}">
                      <a16:colId xmlns:a16="http://schemas.microsoft.com/office/drawing/2014/main" val="89004812"/>
                    </a:ext>
                  </a:extLst>
                </a:gridCol>
                <a:gridCol w="1041679">
                  <a:extLst>
                    <a:ext uri="{9D8B030D-6E8A-4147-A177-3AD203B41FA5}">
                      <a16:colId xmlns:a16="http://schemas.microsoft.com/office/drawing/2014/main" val="1962216841"/>
                    </a:ext>
                  </a:extLst>
                </a:gridCol>
              </a:tblGrid>
              <a:tr h="200583">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NOMBRE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ACCIÓN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dirty="0">
                          <a:effectLst/>
                          <a:latin typeface="Calibri" panose="020F0502020204030204" pitchFamily="34" charset="0"/>
                          <a:ea typeface="Times New Roman" panose="02020603050405020304" pitchFamily="18" charset="0"/>
                          <a:cs typeface="Calibri" panose="020F0502020204030204" pitchFamily="34" charset="0"/>
                        </a:rPr>
                        <a:t>BANDERA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extLst>
                  <a:ext uri="{0D108BD9-81ED-4DB2-BD59-A6C34878D82A}">
                    <a16:rowId xmlns:a16="http://schemas.microsoft.com/office/drawing/2014/main" val="3364923534"/>
                  </a:ext>
                </a:extLst>
              </a:tr>
              <a:tr h="278227">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HUA XIANG 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CHINA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757442"/>
                  </a:ext>
                </a:extLst>
              </a:tr>
              <a:tr h="207052">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LONG FA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CHINA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128852"/>
                  </a:ext>
                </a:extLst>
              </a:tr>
              <a:tr h="386136">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SEJONG</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REPÚBLICA DE KOREA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8237689"/>
                  </a:ext>
                </a:extLst>
              </a:tr>
              <a:tr h="219993">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HUA XIANG 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CHINA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424748"/>
                  </a:ext>
                </a:extLst>
              </a:tr>
              <a:tr h="226464">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ANTARCTIC SEA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NORUEGA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330583"/>
                  </a:ext>
                </a:extLst>
              </a:tr>
              <a:tr h="213523">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KOMANDOR</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RUSIA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194229"/>
                  </a:ext>
                </a:extLst>
              </a:tr>
              <a:tr h="226464">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SAGA SEA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INSPECCIÓN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NORUEGA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302152"/>
                  </a:ext>
                </a:extLst>
              </a:tr>
            </a:tbl>
          </a:graphicData>
        </a:graphic>
      </p:graphicFrame>
    </p:spTree>
    <p:extLst>
      <p:ext uri="{BB962C8B-B14F-4D97-AF65-F5344CB8AC3E}">
        <p14:creationId xmlns:p14="http://schemas.microsoft.com/office/powerpoint/2010/main" val="310324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453055" y="1545067"/>
            <a:ext cx="4031862" cy="1658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338" name="Imagen 1"/>
          <p:cNvPicPr>
            <a:picLocks noChangeAspect="1" noChangeArrowheads="1"/>
          </p:cNvPicPr>
          <p:nvPr/>
        </p:nvPicPr>
        <p:blipFill rotWithShape="1">
          <a:blip r:embed="rId3">
            <a:extLst>
              <a:ext uri="{28A0092B-C50C-407E-A947-70E740481C1C}">
                <a14:useLocalDpi xmlns:a14="http://schemas.microsoft.com/office/drawing/2010/main" val="0"/>
              </a:ext>
            </a:extLst>
          </a:blip>
          <a:srcRect l="30899" t="18851" r="30604" b="17539"/>
          <a:stretch/>
        </p:blipFill>
        <p:spPr bwMode="auto">
          <a:xfrm>
            <a:off x="6603999" y="1187910"/>
            <a:ext cx="4615532" cy="475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339837" y="1031148"/>
            <a:ext cx="4836524" cy="461665"/>
          </a:xfrm>
          <a:prstGeom prst="rect">
            <a:avLst/>
          </a:prstGeom>
        </p:spPr>
        <p:txBody>
          <a:bodyPr wrap="squar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6</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Detalle de buques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avistados </a:t>
            </a:r>
            <a:endPar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a:p>
            <a:endParaRPr lang="es-CL" sz="1200" b="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7"/>
          <p:cNvSpPr/>
          <p:nvPr/>
        </p:nvSpPr>
        <p:spPr>
          <a:xfrm>
            <a:off x="409509" y="3203565"/>
            <a:ext cx="5743630" cy="3105081"/>
          </a:xfrm>
          <a:prstGeom prst="rect">
            <a:avLst/>
          </a:prstGeom>
        </p:spPr>
        <p:txBody>
          <a:bodyPr wrap="square">
            <a:spAutoFit/>
          </a:bodyPr>
          <a:lstStyle/>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Cabe señalar que, en las inspecciones, se pudo comprobar que los buques cumplían con las Medidas de Conservación fiscalizadas y se apreció una buena acogida para llevar a cabo esta tarea, así como también en cooperar y facilitar la labor de los inspectores, respondiendo a todas las preguntas realizadas y entregando toda la información requerida.</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El Estado de Chile se encuentra comprometido con esta labor, que permite aportar en el logro de los objetivos establecidos por CCAMLR, en el uso racional y sustentable de los recursos pesqueros y en el combate a la pesca INDNR.</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Marcador de número de diapositiva 13">
            <a:extLst>
              <a:ext uri="{FF2B5EF4-FFF2-40B4-BE49-F238E27FC236}">
                <a16:creationId xmlns:a16="http://schemas.microsoft.com/office/drawing/2014/main" id="{FC83CF84-1C9A-1968-FFF0-20B0707CC54F}"/>
              </a:ext>
            </a:extLst>
          </p:cNvPr>
          <p:cNvSpPr>
            <a:spLocks noGrp="1"/>
          </p:cNvSpPr>
          <p:nvPr>
            <p:ph type="sldNum" sz="quarter" idx="12"/>
          </p:nvPr>
        </p:nvSpPr>
        <p:spPr/>
        <p:txBody>
          <a:bodyPr/>
          <a:lstStyle/>
          <a:p>
            <a:fld id="{2F4F2BAB-4505-49E2-B27A-4CAAD9C0F52F}" type="slidenum">
              <a:rPr lang="es-CL" smtClean="0"/>
              <a:t>23</a:t>
            </a:fld>
            <a:endParaRPr lang="es-CL"/>
          </a:p>
        </p:txBody>
      </p:sp>
      <p:graphicFrame>
        <p:nvGraphicFramePr>
          <p:cNvPr id="2" name="Tabla 1"/>
          <p:cNvGraphicFramePr>
            <a:graphicFrameLocks noGrp="1"/>
          </p:cNvGraphicFramePr>
          <p:nvPr>
            <p:extLst>
              <p:ext uri="{D42A27DB-BD31-4B8C-83A1-F6EECF244321}">
                <p14:modId xmlns:p14="http://schemas.microsoft.com/office/powerpoint/2010/main" val="1062836174"/>
              </p:ext>
            </p:extLst>
          </p:nvPr>
        </p:nvGraphicFramePr>
        <p:xfrm>
          <a:off x="453055" y="1280149"/>
          <a:ext cx="4031862" cy="1938963"/>
        </p:xfrm>
        <a:graphic>
          <a:graphicData uri="http://schemas.openxmlformats.org/drawingml/2006/table">
            <a:tbl>
              <a:tblPr firstRow="1" firstCol="1" bandRow="1"/>
              <a:tblGrid>
                <a:gridCol w="1552375">
                  <a:extLst>
                    <a:ext uri="{9D8B030D-6E8A-4147-A177-3AD203B41FA5}">
                      <a16:colId xmlns:a16="http://schemas.microsoft.com/office/drawing/2014/main" val="2677944002"/>
                    </a:ext>
                  </a:extLst>
                </a:gridCol>
                <a:gridCol w="1311511">
                  <a:extLst>
                    <a:ext uri="{9D8B030D-6E8A-4147-A177-3AD203B41FA5}">
                      <a16:colId xmlns:a16="http://schemas.microsoft.com/office/drawing/2014/main" val="1096841478"/>
                    </a:ext>
                  </a:extLst>
                </a:gridCol>
                <a:gridCol w="1167976">
                  <a:extLst>
                    <a:ext uri="{9D8B030D-6E8A-4147-A177-3AD203B41FA5}">
                      <a16:colId xmlns:a16="http://schemas.microsoft.com/office/drawing/2014/main" val="2831454520"/>
                    </a:ext>
                  </a:extLst>
                </a:gridCol>
              </a:tblGrid>
              <a:tr h="243259">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NOMBRE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ACCIÓN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BANDERA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extLst>
                  <a:ext uri="{0D108BD9-81ED-4DB2-BD59-A6C34878D82A}">
                    <a16:rowId xmlns:a16="http://schemas.microsoft.com/office/drawing/2014/main" val="2497618332"/>
                  </a:ext>
                </a:extLst>
              </a:tr>
              <a:tr h="380830">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ANTARCTIC ENDEAVOUR</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AVISTAMIENTO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CHILENA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713778"/>
                  </a:ext>
                </a:extLst>
              </a:tr>
              <a:tr h="380830">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ANTARCTIC ENDURANCE</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AVISTAMIENTO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NORUEGA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008094"/>
                  </a:ext>
                </a:extLst>
              </a:tr>
              <a:tr h="186098">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FU XING HAI</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AVISTAMIENTO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CHINA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271465"/>
                  </a:ext>
                </a:extLst>
              </a:tr>
              <a:tr h="380830">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MORE SODRUZHESTVA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a:effectLst/>
                          <a:latin typeface="Arial" panose="020B0604020202020204" pitchFamily="34" charset="0"/>
                          <a:ea typeface="Times New Roman" panose="02020603050405020304" pitchFamily="18" charset="0"/>
                          <a:cs typeface="Times New Roman" panose="02020603050405020304" pitchFamily="18" charset="0"/>
                        </a:rPr>
                        <a:t>AVISTAMIENTO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UCRANIA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648599"/>
                  </a:ext>
                </a:extLst>
              </a:tr>
              <a:tr h="186098">
                <a:tc>
                  <a:txBody>
                    <a:bodyPr/>
                    <a:lstStyle/>
                    <a:p>
                      <a:pPr>
                        <a:lnSpc>
                          <a:spcPct val="107000"/>
                        </a:lnSpc>
                        <a:spcAft>
                          <a:spcPts val="0"/>
                        </a:spcAft>
                      </a:pPr>
                      <a:r>
                        <a:rPr lang="es-CL" sz="1300">
                          <a:effectLst/>
                          <a:latin typeface="Calibri" panose="020F0502020204030204" pitchFamily="34" charset="0"/>
                          <a:ea typeface="Times New Roman" panose="02020603050405020304" pitchFamily="18" charset="0"/>
                          <a:cs typeface="Calibri" panose="020F0502020204030204" pitchFamily="34" charset="0"/>
                        </a:rPr>
                        <a:t>SHEN LAN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000" dirty="0">
                          <a:effectLst/>
                          <a:latin typeface="Arial" panose="020B0604020202020204" pitchFamily="34" charset="0"/>
                          <a:ea typeface="Times New Roman" panose="02020603050405020304" pitchFamily="18" charset="0"/>
                          <a:cs typeface="Times New Roman" panose="02020603050405020304" pitchFamily="18" charset="0"/>
                        </a:rPr>
                        <a:t>AVISTAMIENTO</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300" dirty="0">
                          <a:effectLst/>
                          <a:latin typeface="Calibri" panose="020F0502020204030204" pitchFamily="34" charset="0"/>
                          <a:ea typeface="Times New Roman" panose="02020603050405020304" pitchFamily="18" charset="0"/>
                          <a:cs typeface="Calibri" panose="020F0502020204030204" pitchFamily="34" charset="0"/>
                        </a:rPr>
                        <a:t>CHINA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989738"/>
                  </a:ext>
                </a:extLst>
              </a:tr>
            </a:tbl>
          </a:graphicData>
        </a:graphic>
      </p:graphicFrame>
    </p:spTree>
    <p:extLst>
      <p:ext uri="{BB962C8B-B14F-4D97-AF65-F5344CB8AC3E}">
        <p14:creationId xmlns:p14="http://schemas.microsoft.com/office/powerpoint/2010/main" val="915401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753036" y="1230239"/>
            <a:ext cx="6601770" cy="1754326"/>
          </a:xfrm>
          <a:prstGeom prst="rect">
            <a:avLst/>
          </a:prstGeom>
        </p:spPr>
        <p:txBody>
          <a:bodyPr wrap="square">
            <a:spAutoFit/>
          </a:bodyPr>
          <a:lstStyle/>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Los reportes de estas inspecciones fueron comunicados a la Secretaría del Convenio, de acuerdo a lo establecido por el Sistema de Visita de Inspección, destacándose la cooperación de los capitanes en el procedimiento de inspección.</a:t>
            </a:r>
          </a:p>
          <a:p>
            <a:pPr lvl="0" algn="just">
              <a:lnSpc>
                <a:spcPct val="150000"/>
              </a:lnSpc>
            </a:pPr>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En la Tabla N° </a:t>
            </a:r>
            <a:r>
              <a:rPr lang="es-ES" sz="12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7, </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se pueden observar los detalles de la actividad de fiscalización efectuada por la Tercera Zona Naval en aguas antárticas.</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315" name="Picture 3" descr="APROXIMACION SAGA S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3828" y="1230239"/>
            <a:ext cx="1921208" cy="1439913"/>
          </a:xfrm>
          <a:prstGeom prst="rect">
            <a:avLst/>
          </a:prstGeom>
          <a:ln w="9525">
            <a:solidFill>
              <a:srgbClr val="000000"/>
            </a:solidFill>
            <a:miter lim="800000"/>
            <a:headEnd/>
            <a:tailEnd/>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3316" name="Picture 4" descr="IMG-20240420-WA00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4058" y="1230239"/>
            <a:ext cx="2394978" cy="4255968"/>
          </a:xfrm>
          <a:prstGeom prst="rect">
            <a:avLst/>
          </a:prstGeom>
          <a:ln w="9525">
            <a:solidFill>
              <a:srgbClr val="000000"/>
            </a:solidFill>
            <a:miter lim="800000"/>
            <a:headEnd/>
            <a:tailEnd/>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3317" name="Picture 5" descr="IMG-20240420-WA009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92" r="12756"/>
          <a:stretch/>
        </p:blipFill>
        <p:spPr bwMode="auto">
          <a:xfrm>
            <a:off x="7483828" y="2950325"/>
            <a:ext cx="1921208" cy="1388553"/>
          </a:xfrm>
          <a:prstGeom prst="rect">
            <a:avLst/>
          </a:prstGeom>
          <a:ln w="9525">
            <a:solidFill>
              <a:srgbClr val="000000"/>
            </a:solidFill>
            <a:miter lim="800000"/>
            <a:headEnd/>
            <a:tailEnd/>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753036" y="3022871"/>
            <a:ext cx="1132037" cy="261610"/>
          </a:xfrm>
          <a:prstGeom prst="rect">
            <a:avLst/>
          </a:prstGeom>
          <a:noFill/>
        </p:spPr>
        <p:txBody>
          <a:bodyPr wrap="square" rtlCol="0">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7</a:t>
            </a:r>
            <a:endParaRPr lang="es-CL" sz="1200" b="1" dirty="0">
              <a:solidFill>
                <a:schemeClr val="accent4"/>
              </a:solidFill>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029759807"/>
              </p:ext>
            </p:extLst>
          </p:nvPr>
        </p:nvGraphicFramePr>
        <p:xfrm>
          <a:off x="753036" y="3284481"/>
          <a:ext cx="6326852" cy="2664701"/>
        </p:xfrm>
        <a:graphic>
          <a:graphicData uri="http://schemas.openxmlformats.org/drawingml/2006/table">
            <a:tbl>
              <a:tblPr firstRow="1" firstCol="1" bandRow="1"/>
              <a:tblGrid>
                <a:gridCol w="3232247">
                  <a:extLst>
                    <a:ext uri="{9D8B030D-6E8A-4147-A177-3AD203B41FA5}">
                      <a16:colId xmlns:a16="http://schemas.microsoft.com/office/drawing/2014/main" val="1932734236"/>
                    </a:ext>
                  </a:extLst>
                </a:gridCol>
                <a:gridCol w="3094605">
                  <a:extLst>
                    <a:ext uri="{9D8B030D-6E8A-4147-A177-3AD203B41FA5}">
                      <a16:colId xmlns:a16="http://schemas.microsoft.com/office/drawing/2014/main" val="66315899"/>
                    </a:ext>
                  </a:extLst>
                </a:gridCol>
              </a:tblGrid>
              <a:tr h="343055">
                <a:tc>
                  <a:txBody>
                    <a:bodyPr/>
                    <a:lstStyle/>
                    <a:p>
                      <a:pPr algn="ctr">
                        <a:lnSpc>
                          <a:spcPct val="107000"/>
                        </a:lnSpc>
                        <a:spcAft>
                          <a:spcPts val="0"/>
                        </a:spcAft>
                      </a:pPr>
                      <a:r>
                        <a:rPr lang="es-CL" sz="1400" b="1">
                          <a:effectLst/>
                          <a:latin typeface="Calibri" panose="020F0502020204030204" pitchFamily="34" charset="0"/>
                          <a:ea typeface="Times New Roman" panose="02020603050405020304" pitchFamily="18" charset="0"/>
                          <a:cs typeface="Calibri" panose="020F0502020204030204" pitchFamily="34" charset="0"/>
                        </a:rPr>
                        <a:t>ÁREA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400" b="1" dirty="0">
                          <a:effectLst/>
                          <a:latin typeface="Calibri" panose="020F0502020204030204" pitchFamily="34" charset="0"/>
                          <a:ea typeface="Times New Roman" panose="02020603050405020304" pitchFamily="18" charset="0"/>
                          <a:cs typeface="Calibri" panose="020F0502020204030204" pitchFamily="34" charset="0"/>
                        </a:rPr>
                        <a:t>AL SUR DEL PARALELO 60º S</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extLst>
                  <a:ext uri="{0D108BD9-81ED-4DB2-BD59-A6C34878D82A}">
                    <a16:rowId xmlns:a16="http://schemas.microsoft.com/office/drawing/2014/main" val="4058506562"/>
                  </a:ext>
                </a:extLst>
              </a:tr>
              <a:tr h="264577">
                <a:tc>
                  <a:txBody>
                    <a:bodyPr/>
                    <a:lstStyle/>
                    <a:p>
                      <a:pPr>
                        <a:lnSpc>
                          <a:spcPct val="107000"/>
                        </a:lnSpc>
                        <a:spcAft>
                          <a:spcPts val="0"/>
                        </a:spcAft>
                      </a:pPr>
                      <a:r>
                        <a:rPr lang="es-CL" sz="1400" dirty="0">
                          <a:effectLst/>
                          <a:latin typeface="Calibri" panose="020F0502020204030204" pitchFamily="34" charset="0"/>
                          <a:ea typeface="Times New Roman" panose="02020603050405020304" pitchFamily="18" charset="0"/>
                          <a:cs typeface="Calibri" panose="020F0502020204030204" pitchFamily="34" charset="0"/>
                        </a:rPr>
                        <a:t>FECHA</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 al 30 ABRIL</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01089248"/>
                  </a:ext>
                </a:extLst>
              </a:tr>
              <a:tr h="343055">
                <a:tc>
                  <a:txBody>
                    <a:bodyPr/>
                    <a:lstStyle/>
                    <a:p>
                      <a:pPr>
                        <a:lnSpc>
                          <a:spcPct val="107000"/>
                        </a:lnSpc>
                        <a:spcAft>
                          <a:spcPts val="0"/>
                        </a:spcAft>
                      </a:pPr>
                      <a:r>
                        <a:rPr lang="es-CL" sz="1400" dirty="0">
                          <a:effectLst/>
                          <a:latin typeface="Calibri" panose="020F0502020204030204" pitchFamily="34" charset="0"/>
                          <a:ea typeface="Times New Roman" panose="02020603050405020304" pitchFamily="18" charset="0"/>
                          <a:cs typeface="Calibri" panose="020F0502020204030204" pitchFamily="34" charset="0"/>
                        </a:rPr>
                        <a:t>MEDIOS</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OPV 83- MARINERO FUENTEALBA                     </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29133692"/>
                  </a:ext>
                </a:extLst>
              </a:tr>
              <a:tr h="343055">
                <a:tc>
                  <a:txBody>
                    <a:bodyPr/>
                    <a:lstStyle/>
                    <a:p>
                      <a:pPr>
                        <a:lnSpc>
                          <a:spcPct val="107000"/>
                        </a:lnSpc>
                        <a:spcAft>
                          <a:spcPts val="0"/>
                        </a:spcAft>
                      </a:pPr>
                      <a:r>
                        <a:rPr lang="es-CL" sz="1400">
                          <a:effectLst/>
                          <a:latin typeface="Calibri" panose="020F0502020204030204" pitchFamily="34" charset="0"/>
                          <a:ea typeface="Times New Roman" panose="02020603050405020304" pitchFamily="18" charset="0"/>
                          <a:cs typeface="Calibri" panose="020F0502020204030204" pitchFamily="34" charset="0"/>
                        </a:rPr>
                        <a:t>DURACIÓN DEL OPERATIVO (DÍAS)</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86573103"/>
                  </a:ext>
                </a:extLst>
              </a:tr>
              <a:tr h="209674">
                <a:tc>
                  <a:txBody>
                    <a:bodyPr/>
                    <a:lstStyle/>
                    <a:p>
                      <a:pPr>
                        <a:lnSpc>
                          <a:spcPct val="107000"/>
                        </a:lnSpc>
                        <a:spcAft>
                          <a:spcPts val="0"/>
                        </a:spcAft>
                      </a:pPr>
                      <a:r>
                        <a:rPr lang="es-CL" sz="1400">
                          <a:effectLst/>
                          <a:latin typeface="Calibri" panose="020F0502020204030204" pitchFamily="34" charset="0"/>
                          <a:ea typeface="Times New Roman" panose="02020603050405020304" pitchFamily="18" charset="0"/>
                          <a:cs typeface="Calibri" panose="020F0502020204030204" pitchFamily="34" charset="0"/>
                        </a:rPr>
                        <a:t>HORAS NAVEGADAS</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159 HRS. 23 MIN. </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52132668"/>
                  </a:ext>
                </a:extLst>
              </a:tr>
              <a:tr h="199735">
                <a:tc>
                  <a:txBody>
                    <a:bodyPr/>
                    <a:lstStyle/>
                    <a:p>
                      <a:pPr>
                        <a:lnSpc>
                          <a:spcPct val="107000"/>
                        </a:lnSpc>
                        <a:spcAft>
                          <a:spcPts val="0"/>
                        </a:spcAft>
                      </a:pPr>
                      <a:r>
                        <a:rPr lang="es-CL" sz="1400">
                          <a:effectLst/>
                          <a:latin typeface="Calibri" panose="020F0502020204030204" pitchFamily="34" charset="0"/>
                          <a:ea typeface="Times New Roman" panose="02020603050405020304" pitchFamily="18" charset="0"/>
                          <a:cs typeface="Calibri" panose="020F0502020204030204" pitchFamily="34" charset="0"/>
                        </a:rPr>
                        <a:t>TOTAL MILLAS NAVEGADAS</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2.053</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93088672"/>
                  </a:ext>
                </a:extLst>
              </a:tr>
              <a:tr h="197842">
                <a:tc>
                  <a:txBody>
                    <a:bodyPr/>
                    <a:lstStyle/>
                    <a:p>
                      <a:pPr>
                        <a:lnSpc>
                          <a:spcPct val="107000"/>
                        </a:lnSpc>
                        <a:spcAft>
                          <a:spcPts val="0"/>
                        </a:spcAft>
                      </a:pPr>
                      <a:r>
                        <a:rPr lang="es-CL" sz="1400" dirty="0">
                          <a:effectLst/>
                          <a:latin typeface="Calibri" panose="020F0502020204030204" pitchFamily="34" charset="0"/>
                          <a:ea typeface="Times New Roman" panose="02020603050405020304" pitchFamily="18" charset="0"/>
                          <a:cs typeface="Calibri" panose="020F0502020204030204" pitchFamily="34" charset="0"/>
                        </a:rPr>
                        <a:t>ÁREA EXPLORADA (MN2)</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15.000</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56377447"/>
                  </a:ext>
                </a:extLst>
              </a:tr>
              <a:tr h="343055">
                <a:tc>
                  <a:txBody>
                    <a:bodyPr/>
                    <a:lstStyle/>
                    <a:p>
                      <a:pPr>
                        <a:lnSpc>
                          <a:spcPct val="107000"/>
                        </a:lnSpc>
                        <a:spcAft>
                          <a:spcPts val="0"/>
                        </a:spcAft>
                      </a:pPr>
                      <a:r>
                        <a:rPr lang="es-CL" sz="1400">
                          <a:effectLst/>
                          <a:latin typeface="Calibri" panose="020F0502020204030204" pitchFamily="34" charset="0"/>
                          <a:ea typeface="Times New Roman" panose="02020603050405020304" pitchFamily="18" charset="0"/>
                          <a:cs typeface="Calibri" panose="020F0502020204030204" pitchFamily="34" charset="0"/>
                        </a:rPr>
                        <a:t>PESQUEROS  NACIONALES CONTROLADOS</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68155475"/>
                  </a:ext>
                </a:extLst>
              </a:tr>
              <a:tr h="343055">
                <a:tc>
                  <a:txBody>
                    <a:bodyPr/>
                    <a:lstStyle/>
                    <a:p>
                      <a:pPr>
                        <a:lnSpc>
                          <a:spcPct val="107000"/>
                        </a:lnSpc>
                        <a:spcAft>
                          <a:spcPts val="0"/>
                        </a:spcAft>
                      </a:pPr>
                      <a:r>
                        <a:rPr lang="es-CL" sz="1400" dirty="0">
                          <a:effectLst/>
                          <a:latin typeface="Calibri" panose="020F0502020204030204" pitchFamily="34" charset="0"/>
                          <a:ea typeface="Times New Roman" panose="02020603050405020304" pitchFamily="18" charset="0"/>
                          <a:cs typeface="Calibri" panose="020F0502020204030204" pitchFamily="34" charset="0"/>
                        </a:rPr>
                        <a:t>PESQUEROS EXTRANJEROS MAYORES</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571" marR="5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802380335"/>
                  </a:ext>
                </a:extLst>
              </a:tr>
            </a:tbl>
          </a:graphicData>
        </a:graphic>
      </p:graphicFrame>
      <p:sp>
        <p:nvSpPr>
          <p:cNvPr id="13" name="Marcador de número de diapositiva 12">
            <a:extLst>
              <a:ext uri="{FF2B5EF4-FFF2-40B4-BE49-F238E27FC236}">
                <a16:creationId xmlns:a16="http://schemas.microsoft.com/office/drawing/2014/main" id="{03811DBC-53BF-BB94-EC61-A8097F22B67C}"/>
              </a:ext>
            </a:extLst>
          </p:cNvPr>
          <p:cNvSpPr>
            <a:spLocks noGrp="1"/>
          </p:cNvSpPr>
          <p:nvPr>
            <p:ph type="sldNum" sz="quarter" idx="12"/>
          </p:nvPr>
        </p:nvSpPr>
        <p:spPr/>
        <p:txBody>
          <a:bodyPr/>
          <a:lstStyle/>
          <a:p>
            <a:fld id="{2F4F2BAB-4505-49E2-B27A-4CAAD9C0F52F}" type="slidenum">
              <a:rPr lang="es-CL" smtClean="0"/>
              <a:t>24</a:t>
            </a:fld>
            <a:endParaRPr lang="es-CL"/>
          </a:p>
        </p:txBody>
      </p:sp>
    </p:spTree>
    <p:extLst>
      <p:ext uri="{BB962C8B-B14F-4D97-AF65-F5344CB8AC3E}">
        <p14:creationId xmlns:p14="http://schemas.microsoft.com/office/powerpoint/2010/main" val="3263921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326" y="1658308"/>
            <a:ext cx="5891348" cy="4637290"/>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ángulo 2">
            <a:extLst>
              <a:ext uri="{FF2B5EF4-FFF2-40B4-BE49-F238E27FC236}">
                <a16:creationId xmlns:a16="http://schemas.microsoft.com/office/drawing/2014/main" id="{68E5BDF3-0A04-2B93-2C14-7B8C0819B4B2}"/>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EN LA Z.E.E. Y AGUAS INTERIORES</a:t>
            </a:r>
          </a:p>
        </p:txBody>
      </p:sp>
      <p:sp>
        <p:nvSpPr>
          <p:cNvPr id="12" name="Marcador de número de diapositiva 11">
            <a:extLst>
              <a:ext uri="{FF2B5EF4-FFF2-40B4-BE49-F238E27FC236}">
                <a16:creationId xmlns:a16="http://schemas.microsoft.com/office/drawing/2014/main" id="{6FFC2940-D919-BBC5-87EA-4D9A9325A293}"/>
              </a:ext>
            </a:extLst>
          </p:cNvPr>
          <p:cNvSpPr>
            <a:spLocks noGrp="1"/>
          </p:cNvSpPr>
          <p:nvPr>
            <p:ph type="sldNum" sz="quarter" idx="12"/>
          </p:nvPr>
        </p:nvSpPr>
        <p:spPr/>
        <p:txBody>
          <a:bodyPr/>
          <a:lstStyle/>
          <a:p>
            <a:fld id="{2F4F2BAB-4505-49E2-B27A-4CAAD9C0F52F}" type="slidenum">
              <a:rPr lang="es-CL" smtClean="0"/>
              <a:t>25</a:t>
            </a:fld>
            <a:endParaRPr lang="es-CL"/>
          </a:p>
        </p:txBody>
      </p:sp>
    </p:spTree>
    <p:extLst>
      <p:ext uri="{BB962C8B-B14F-4D97-AF65-F5344CB8AC3E}">
        <p14:creationId xmlns:p14="http://schemas.microsoft.com/office/powerpoint/2010/main" val="141514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6770" y="1571811"/>
            <a:ext cx="3192455" cy="23943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p:cNvSpPr/>
          <p:nvPr/>
        </p:nvSpPr>
        <p:spPr>
          <a:xfrm>
            <a:off x="507850" y="1412988"/>
            <a:ext cx="7650050" cy="2828082"/>
          </a:xfrm>
          <a:prstGeom prst="rect">
            <a:avLst/>
          </a:prstGeom>
        </p:spPr>
        <p:txBody>
          <a:bodyPr wrap="square">
            <a:spAutoFit/>
          </a:bodyPr>
          <a:lstStyle/>
          <a:p>
            <a:pPr indent="342900" algn="just" eaLnBrk="0" fontAlgn="base" hangingPunct="0">
              <a:lnSpc>
                <a:spcPct val="150000"/>
              </a:lnSpc>
              <a:spcBef>
                <a:spcPct val="0"/>
              </a:spcBef>
              <a:spcAft>
                <a:spcPct val="0"/>
              </a:spcAft>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Las distintas Zonas Navales tienen asignadas Unidades a Flote para el cumplimiento de sus objetivos y tareas específicas, como lo son: fiscalización pesquera, búsqueda y salvamento y mantenimiento de la señalización marítima, entre otras. Cada Unidad tiene una dotación constituida por Oficiales y Gente de Mar de la Armada de Chile, quienes poseen los conocimientos para efectuar las distintas tareas encomendadas por sus Zonas Navales.</a:t>
            </a:r>
          </a:p>
          <a:p>
            <a:pPr indent="342900" algn="just" eaLnBrk="0" fontAlgn="base" hangingPunct="0">
              <a:lnSpc>
                <a:spcPct val="150000"/>
              </a:lnSpc>
              <a:spcBef>
                <a:spcPct val="0"/>
              </a:spcBef>
              <a:spcAft>
                <a:spcPct val="0"/>
              </a:spcAft>
            </a:pPr>
            <a:endPar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eaLnBrk="0" fontAlgn="base" hangingPunct="0">
              <a:lnSpc>
                <a:spcPct val="150000"/>
              </a:lnSpc>
              <a:spcBef>
                <a:spcPct val="0"/>
              </a:spcBef>
              <a:spcAft>
                <a:spcPct val="0"/>
              </a:spcAft>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Cabe hacer presente, que la distribución de Unidades a Flote no es igual para todas las Zonas Navales, debido a que se encuentran asignadas considerando diversos factores, entre ellos, el grado de actividad que presenta cada una.</a:t>
            </a:r>
          </a:p>
          <a:p>
            <a:pPr indent="342900" algn="just" eaLnBrk="0" fontAlgn="base" hangingPunct="0">
              <a:lnSpc>
                <a:spcPct val="150000"/>
              </a:lnSpc>
              <a:spcBef>
                <a:spcPct val="0"/>
              </a:spcBef>
              <a:spcAft>
                <a:spcPct val="0"/>
              </a:spcAft>
            </a:pPr>
            <a:endParaRPr lang="es-CL" altLang="es-CL" sz="1200" dirty="0">
              <a:solidFill>
                <a:schemeClr val="bg1"/>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2535" y="4336922"/>
            <a:ext cx="2026690" cy="1520017"/>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19619"/>
          <a:stretch/>
        </p:blipFill>
        <p:spPr>
          <a:xfrm>
            <a:off x="3151052" y="4336923"/>
            <a:ext cx="2096855" cy="152001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7098" y="4336922"/>
            <a:ext cx="2026691" cy="1520017"/>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Imagen 17"/>
          <p:cNvPicPr>
            <a:picLocks noChangeAspect="1"/>
          </p:cNvPicPr>
          <p:nvPr/>
        </p:nvPicPr>
        <p:blipFill rotWithShape="1">
          <a:blip r:embed="rId7" cstate="print">
            <a:extLst>
              <a:ext uri="{28A0092B-C50C-407E-A947-70E740481C1C}">
                <a14:useLocalDpi xmlns:a14="http://schemas.microsoft.com/office/drawing/2010/main" val="0"/>
              </a:ext>
            </a:extLst>
          </a:blip>
          <a:srcRect l="14381" t="24889"/>
          <a:stretch/>
        </p:blipFill>
        <p:spPr>
          <a:xfrm>
            <a:off x="696159" y="4336923"/>
            <a:ext cx="2310221" cy="152001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p:cNvPicPr>
            <a:picLocks noChangeAspect="1"/>
          </p:cNvPicPr>
          <p:nvPr/>
        </p:nvPicPr>
        <p:blipFill rotWithShape="1">
          <a:blip r:embed="rId8" cstate="print">
            <a:extLst>
              <a:ext uri="{28A0092B-C50C-407E-A947-70E740481C1C}">
                <a14:useLocalDpi xmlns:a14="http://schemas.microsoft.com/office/drawing/2010/main" val="0"/>
              </a:ext>
            </a:extLst>
          </a:blip>
          <a:srcRect t="16254" b="7683"/>
          <a:stretch/>
        </p:blipFill>
        <p:spPr>
          <a:xfrm>
            <a:off x="5356654" y="4336922"/>
            <a:ext cx="1791698" cy="1520017"/>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Rectángulo 5">
            <a:extLst>
              <a:ext uri="{FF2B5EF4-FFF2-40B4-BE49-F238E27FC236}">
                <a16:creationId xmlns:a16="http://schemas.microsoft.com/office/drawing/2014/main" id="{0FF3FCED-22EC-C171-F465-F5AFF26DEBF7}"/>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PATRULLAJES MARÍTIMOS</a:t>
            </a:r>
          </a:p>
        </p:txBody>
      </p:sp>
      <p:sp>
        <p:nvSpPr>
          <p:cNvPr id="13" name="Marcador de número de diapositiva 12">
            <a:extLst>
              <a:ext uri="{FF2B5EF4-FFF2-40B4-BE49-F238E27FC236}">
                <a16:creationId xmlns:a16="http://schemas.microsoft.com/office/drawing/2014/main" id="{C7C402B0-F07A-4D45-900A-54EC30978A67}"/>
              </a:ext>
            </a:extLst>
          </p:cNvPr>
          <p:cNvSpPr>
            <a:spLocks noGrp="1"/>
          </p:cNvSpPr>
          <p:nvPr>
            <p:ph type="sldNum" sz="quarter" idx="12"/>
          </p:nvPr>
        </p:nvSpPr>
        <p:spPr/>
        <p:txBody>
          <a:bodyPr/>
          <a:lstStyle/>
          <a:p>
            <a:fld id="{2F4F2BAB-4505-49E2-B27A-4CAAD9C0F52F}" type="slidenum">
              <a:rPr lang="es-CL" smtClean="0"/>
              <a:t>26</a:t>
            </a:fld>
            <a:endParaRPr lang="es-CL"/>
          </a:p>
        </p:txBody>
      </p:sp>
    </p:spTree>
    <p:extLst>
      <p:ext uri="{BB962C8B-B14F-4D97-AF65-F5344CB8AC3E}">
        <p14:creationId xmlns:p14="http://schemas.microsoft.com/office/powerpoint/2010/main" val="4238793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CuadroTexto 27"/>
          <p:cNvSpPr txBox="1"/>
          <p:nvPr/>
        </p:nvSpPr>
        <p:spPr>
          <a:xfrm>
            <a:off x="2246812" y="1510481"/>
            <a:ext cx="7892949" cy="600164"/>
          </a:xfrm>
          <a:prstGeom prst="rect">
            <a:avLst/>
          </a:prstGeom>
          <a:noFill/>
        </p:spPr>
        <p:txBody>
          <a:bodyPr wrap="square" rtlCol="0">
            <a:spAutoFit/>
          </a:bodyPr>
          <a:lstStyle/>
          <a:p>
            <a:pPr indent="342900"/>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8: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Resumen de las fiscalizaciones realizadas mediante patrullajes marítimos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por Zona </a:t>
            </a:r>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Naval</a:t>
            </a:r>
            <a:endParaRPr lang="es-CL"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 </a:t>
            </a:r>
            <a:endParaRPr lang="es-CL"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a:p>
            <a:r>
              <a:rPr lang="es-ES" sz="1100" b="1" i="1" dirty="0">
                <a:solidFill>
                  <a:schemeClr val="accent4"/>
                </a:solidFill>
                <a:latin typeface="Arial" panose="020B0604020202020204" pitchFamily="34" charset="0"/>
                <a:cs typeface="Arial" panose="020B0604020202020204" pitchFamily="34" charset="0"/>
              </a:rPr>
              <a:t> </a:t>
            </a:r>
            <a:endParaRPr lang="es-CL" sz="1100" b="1" i="1" dirty="0">
              <a:solidFill>
                <a:schemeClr val="accent4"/>
              </a:solidFill>
              <a:latin typeface="Arial" panose="020B0604020202020204" pitchFamily="34" charset="0"/>
              <a:cs typeface="Arial" panose="020B0604020202020204" pitchFamily="34" charset="0"/>
            </a:endParaRPr>
          </a:p>
        </p:txBody>
      </p:sp>
      <p:sp>
        <p:nvSpPr>
          <p:cNvPr id="4" name="Rectángulo 3"/>
          <p:cNvSpPr/>
          <p:nvPr/>
        </p:nvSpPr>
        <p:spPr>
          <a:xfrm>
            <a:off x="992489" y="969721"/>
            <a:ext cx="10207022" cy="461665"/>
          </a:xfrm>
          <a:prstGeom prst="rect">
            <a:avLst/>
          </a:prstGeom>
        </p:spPr>
        <p:txBody>
          <a:bodyPr wrap="square">
            <a:spAutoFit/>
          </a:bodyPr>
          <a:lstStyle/>
          <a:p>
            <a:pPr indent="342900" algn="just"/>
            <a:r>
              <a:rPr lang="es-ES" sz="1200" dirty="0" smtClean="0">
                <a:solidFill>
                  <a:schemeClr val="bg1"/>
                </a:solidFill>
                <a:latin typeface="Arial" panose="020B0604020202020204" pitchFamily="34" charset="0"/>
                <a:ea typeface="Times New Roman" panose="02020603050405020304" pitchFamily="18" charset="0"/>
              </a:rPr>
              <a:t>Los </a:t>
            </a:r>
            <a:r>
              <a:rPr lang="es-ES" sz="1200" dirty="0">
                <a:solidFill>
                  <a:schemeClr val="bg1"/>
                </a:solidFill>
                <a:latin typeface="Arial" panose="020B0604020202020204" pitchFamily="34" charset="0"/>
                <a:ea typeface="Times New Roman" panose="02020603050405020304" pitchFamily="18" charset="0"/>
              </a:rPr>
              <a:t>resultados obtenidos a través de los patrullajes </a:t>
            </a:r>
            <a:r>
              <a:rPr lang="es-ES" sz="1200" dirty="0" smtClean="0">
                <a:solidFill>
                  <a:schemeClr val="bg1"/>
                </a:solidFill>
                <a:latin typeface="Arial" panose="020B0604020202020204" pitchFamily="34" charset="0"/>
                <a:ea typeface="Times New Roman" panose="02020603050405020304" pitchFamily="18" charset="0"/>
              </a:rPr>
              <a:t>marítimos efectuados </a:t>
            </a:r>
            <a:r>
              <a:rPr lang="es-ES" sz="1200" dirty="0">
                <a:solidFill>
                  <a:schemeClr val="bg1"/>
                </a:solidFill>
                <a:latin typeface="Arial" panose="020B0604020202020204" pitchFamily="34" charset="0"/>
                <a:ea typeface="Times New Roman" panose="02020603050405020304" pitchFamily="18" charset="0"/>
              </a:rPr>
              <a:t>por Unidades a </a:t>
            </a:r>
            <a:r>
              <a:rPr lang="es-ES" sz="1200" dirty="0" smtClean="0">
                <a:solidFill>
                  <a:schemeClr val="bg1"/>
                </a:solidFill>
                <a:latin typeface="Arial" panose="020B0604020202020204" pitchFamily="34" charset="0"/>
                <a:ea typeface="Times New Roman" panose="02020603050405020304" pitchFamily="18" charset="0"/>
              </a:rPr>
              <a:t>Flote por Zona Naval, </a:t>
            </a:r>
            <a:r>
              <a:rPr lang="es-ES" sz="1200" dirty="0">
                <a:solidFill>
                  <a:schemeClr val="bg1"/>
                </a:solidFill>
                <a:latin typeface="Arial" panose="020B0604020202020204" pitchFamily="34" charset="0"/>
                <a:ea typeface="Times New Roman" panose="02020603050405020304" pitchFamily="18" charset="0"/>
              </a:rPr>
              <a:t>se presenta en la siguiente tabla. </a:t>
            </a:r>
            <a:endParaRPr lang="es-CL" sz="1200" dirty="0">
              <a:solidFill>
                <a:schemeClr val="bg1"/>
              </a:solidFill>
              <a:latin typeface="Times New Roman" panose="02020603050405020304" pitchFamily="18" charset="0"/>
              <a:ea typeface="Times New Roman" panose="02020603050405020304" pitchFamily="18" charset="0"/>
            </a:endParaRPr>
          </a:p>
        </p:txBody>
      </p:sp>
      <p:grpSp>
        <p:nvGrpSpPr>
          <p:cNvPr id="3" name="Grupo 2">
            <a:extLst>
              <a:ext uri="{FF2B5EF4-FFF2-40B4-BE49-F238E27FC236}">
                <a16:creationId xmlns:a16="http://schemas.microsoft.com/office/drawing/2014/main" id="{15C1651D-199A-33AD-2A31-8076B62DD963}"/>
              </a:ext>
            </a:extLst>
          </p:cNvPr>
          <p:cNvGrpSpPr/>
          <p:nvPr/>
        </p:nvGrpSpPr>
        <p:grpSpPr>
          <a:xfrm>
            <a:off x="2052239" y="4787153"/>
            <a:ext cx="8087522" cy="1523221"/>
            <a:chOff x="834257" y="4387156"/>
            <a:chExt cx="10581069" cy="1901683"/>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0233" y="4387156"/>
              <a:ext cx="2385093" cy="188392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ángulo 6"/>
            <p:cNvSpPr/>
            <p:nvPr/>
          </p:nvSpPr>
          <p:spPr>
            <a:xfrm>
              <a:off x="10277438" y="5659596"/>
              <a:ext cx="402484" cy="142766"/>
            </a:xfrm>
            <a:prstGeom prst="hexagon">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756" y="4387156"/>
              <a:ext cx="2511898" cy="188392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738" y="4387156"/>
              <a:ext cx="2852438" cy="188392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257" y="4404914"/>
              <a:ext cx="2511901" cy="1883925"/>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grpSp>
        <p:nvGrpSpPr>
          <p:cNvPr id="12" name="Grupo 11">
            <a:extLst>
              <a:ext uri="{FF2B5EF4-FFF2-40B4-BE49-F238E27FC236}">
                <a16:creationId xmlns:a16="http://schemas.microsoft.com/office/drawing/2014/main" id="{F0938450-4059-7C7E-946C-B388075B6283}"/>
              </a:ext>
            </a:extLst>
          </p:cNvPr>
          <p:cNvGrpSpPr/>
          <p:nvPr/>
        </p:nvGrpSpPr>
        <p:grpSpPr>
          <a:xfrm>
            <a:off x="2703668" y="1761063"/>
            <a:ext cx="6784665" cy="2757305"/>
            <a:chOff x="2703668" y="1895456"/>
            <a:chExt cx="6784665" cy="2757305"/>
          </a:xfrm>
        </p:grpSpPr>
        <p:sp>
          <p:nvSpPr>
            <p:cNvPr id="5" name="Rectángulo 4">
              <a:extLst>
                <a:ext uri="{FF2B5EF4-FFF2-40B4-BE49-F238E27FC236}">
                  <a16:creationId xmlns:a16="http://schemas.microsoft.com/office/drawing/2014/main" id="{09A41D2B-A154-1CDB-197F-912BB84D55AD}"/>
                </a:ext>
              </a:extLst>
            </p:cNvPr>
            <p:cNvSpPr/>
            <p:nvPr/>
          </p:nvSpPr>
          <p:spPr>
            <a:xfrm>
              <a:off x="2703668" y="2528047"/>
              <a:ext cx="6784665" cy="212471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5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3668" y="1895456"/>
              <a:ext cx="6784665" cy="275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Marcador de número de diapositiva 18">
            <a:extLst>
              <a:ext uri="{FF2B5EF4-FFF2-40B4-BE49-F238E27FC236}">
                <a16:creationId xmlns:a16="http://schemas.microsoft.com/office/drawing/2014/main" id="{EF2A8E8B-D879-2263-074D-E6A217B11BA9}"/>
              </a:ext>
            </a:extLst>
          </p:cNvPr>
          <p:cNvSpPr>
            <a:spLocks noGrp="1"/>
          </p:cNvSpPr>
          <p:nvPr>
            <p:ph type="sldNum" sz="quarter" idx="12"/>
          </p:nvPr>
        </p:nvSpPr>
        <p:spPr/>
        <p:txBody>
          <a:bodyPr/>
          <a:lstStyle/>
          <a:p>
            <a:fld id="{2F4F2BAB-4505-49E2-B27A-4CAAD9C0F52F}" type="slidenum">
              <a:rPr lang="es-CL" smtClean="0"/>
              <a:t>27</a:t>
            </a:fld>
            <a:endParaRPr lang="es-CL"/>
          </a:p>
        </p:txBody>
      </p:sp>
    </p:spTree>
    <p:extLst>
      <p:ext uri="{BB962C8B-B14F-4D97-AF65-F5344CB8AC3E}">
        <p14:creationId xmlns:p14="http://schemas.microsoft.com/office/powerpoint/2010/main" val="1698557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585694" y="1673413"/>
            <a:ext cx="6215530" cy="3936078"/>
          </a:xfrm>
          <a:prstGeom prst="rect">
            <a:avLst/>
          </a:prstGeom>
        </p:spPr>
        <p:txBody>
          <a:bodyPr wrap="square">
            <a:spAutoFit/>
          </a:bodyPr>
          <a:lstStyle/>
          <a:p>
            <a:pPr indent="34290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Los patrullajes terrestres se realizan a lo largo de todo el territorio nacional, a través de las Capitanías de Puerto dependientes de las Gobernaciones Marítimas.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Las actividades de fiscalización se ejecutan de forma permanente, incluyendo fines de semana y días festivos (24/7). Los medios utilizados para este fin son camionetas, botes de goma y unidades marítimas. Así, en ocasiones el vehículo fiscal moviliza al personal naval hasta la playa, lugar desde donde se despliega un bote de goma para iniciar las labores de fiscalización.</a:t>
            </a:r>
          </a:p>
          <a:p>
            <a:pPr indent="342900" algn="just">
              <a:lnSpc>
                <a:spcPct val="150000"/>
              </a:lnSpc>
            </a:pPr>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42900" algn="just">
              <a:lnSpc>
                <a:spcPct val="150000"/>
              </a:lnSpc>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Los gráficos que se presentan a todas las jurisdicciones demuestran el desempeño de las Zonas Navales en el ámbito de fiscalización pesquera. Es preciso señalar que la disponibilidad de recursos humanos y materiales no es el mismo para todas las jurisdicciones, así como también existe una actividad pesquera y acuícola con diferente grado de actividad a lo largo de nuestra intrincada geografía.</a:t>
            </a:r>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9" name="Grupo 8">
            <a:extLst>
              <a:ext uri="{FF2B5EF4-FFF2-40B4-BE49-F238E27FC236}">
                <a16:creationId xmlns:a16="http://schemas.microsoft.com/office/drawing/2014/main" id="{38C64E31-5F48-A61E-661F-72C04AA9848C}"/>
              </a:ext>
            </a:extLst>
          </p:cNvPr>
          <p:cNvGrpSpPr/>
          <p:nvPr/>
        </p:nvGrpSpPr>
        <p:grpSpPr>
          <a:xfrm>
            <a:off x="7404307" y="1673413"/>
            <a:ext cx="3778352" cy="4617164"/>
            <a:chOff x="6950096" y="1844658"/>
            <a:chExt cx="3778352" cy="4617164"/>
          </a:xfrm>
        </p:grpSpPr>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rcRect b="13255"/>
            <a:stretch/>
          </p:blipFill>
          <p:spPr>
            <a:xfrm>
              <a:off x="6950096" y="3351075"/>
              <a:ext cx="1970551" cy="1282023"/>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9267" y="1844658"/>
              <a:ext cx="1809181" cy="136903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rcRect t="10585" b="26090"/>
            <a:stretch/>
          </p:blipFill>
          <p:spPr>
            <a:xfrm>
              <a:off x="6950096" y="4770481"/>
              <a:ext cx="3778352" cy="1691341"/>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9084" y="3351075"/>
              <a:ext cx="1709364" cy="1282023"/>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p:cNvPicPr>
              <a:picLocks noChangeAspect="1"/>
            </p:cNvPicPr>
            <p:nvPr/>
          </p:nvPicPr>
          <p:blipFill rotWithShape="1">
            <a:blip r:embed="rId8" cstate="print">
              <a:extLst>
                <a:ext uri="{28A0092B-C50C-407E-A947-70E740481C1C}">
                  <a14:useLocalDpi xmlns:a14="http://schemas.microsoft.com/office/drawing/2010/main" val="0"/>
                </a:ext>
              </a:extLst>
            </a:blip>
            <a:srcRect l="15429" b="6286"/>
            <a:stretch/>
          </p:blipFill>
          <p:spPr>
            <a:xfrm>
              <a:off x="6950096" y="1844658"/>
              <a:ext cx="1842977" cy="136903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
        <p:nvSpPr>
          <p:cNvPr id="8" name="Rectángulo 7">
            <a:extLst>
              <a:ext uri="{FF2B5EF4-FFF2-40B4-BE49-F238E27FC236}">
                <a16:creationId xmlns:a16="http://schemas.microsoft.com/office/drawing/2014/main" id="{A5983DB7-AA99-5D44-E661-F68C8F03BB4A}"/>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PATRULLAJES TERRESTRES</a:t>
            </a:r>
          </a:p>
        </p:txBody>
      </p:sp>
      <p:sp>
        <p:nvSpPr>
          <p:cNvPr id="18" name="Marcador de número de diapositiva 17">
            <a:extLst>
              <a:ext uri="{FF2B5EF4-FFF2-40B4-BE49-F238E27FC236}">
                <a16:creationId xmlns:a16="http://schemas.microsoft.com/office/drawing/2014/main" id="{EE54105C-2301-68FF-8B5F-C1FF13B66EE9}"/>
              </a:ext>
            </a:extLst>
          </p:cNvPr>
          <p:cNvSpPr>
            <a:spLocks noGrp="1"/>
          </p:cNvSpPr>
          <p:nvPr>
            <p:ph type="sldNum" sz="quarter" idx="12"/>
          </p:nvPr>
        </p:nvSpPr>
        <p:spPr/>
        <p:txBody>
          <a:bodyPr/>
          <a:lstStyle/>
          <a:p>
            <a:fld id="{2F4F2BAB-4505-49E2-B27A-4CAAD9C0F52F}" type="slidenum">
              <a:rPr lang="es-CL" smtClean="0"/>
              <a:t>28</a:t>
            </a:fld>
            <a:endParaRPr lang="es-CL"/>
          </a:p>
        </p:txBody>
      </p:sp>
    </p:spTree>
    <p:extLst>
      <p:ext uri="{BB962C8B-B14F-4D97-AF65-F5344CB8AC3E}">
        <p14:creationId xmlns:p14="http://schemas.microsoft.com/office/powerpoint/2010/main" val="3800042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954553" y="760981"/>
            <a:ext cx="2003612" cy="646331"/>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3600" b="1" i="1" dirty="0">
                <a:solidFill>
                  <a:schemeClr val="bg1"/>
                </a:solidFill>
                <a:latin typeface="Arial" panose="020B0604020202020204" pitchFamily="34" charset="0"/>
                <a:ea typeface="Noto Sans" panose="020B0502040504020204" pitchFamily="34" charset="0"/>
                <a:cs typeface="Arial" panose="020B0604020202020204" pitchFamily="34" charset="0"/>
              </a:rPr>
              <a:t>INDICE</a:t>
            </a:r>
          </a:p>
        </p:txBody>
      </p:sp>
      <p:sp>
        <p:nvSpPr>
          <p:cNvPr id="5" name="Rectángulo 4"/>
          <p:cNvSpPr/>
          <p:nvPr/>
        </p:nvSpPr>
        <p:spPr>
          <a:xfrm>
            <a:off x="4681724" y="1159833"/>
            <a:ext cx="3025187" cy="246221"/>
          </a:xfrm>
          <a:prstGeom prst="rect">
            <a:avLst/>
          </a:prstGeom>
        </p:spPr>
        <p:txBody>
          <a:bodyPr wrap="none">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PALABRAS DEL DIRECTOR		3</a:t>
            </a:r>
          </a:p>
        </p:txBody>
      </p:sp>
      <p:sp>
        <p:nvSpPr>
          <p:cNvPr id="11" name="CuadroTexto 10"/>
          <p:cNvSpPr txBox="1"/>
          <p:nvPr/>
        </p:nvSpPr>
        <p:spPr>
          <a:xfrm>
            <a:off x="4681724" y="3675748"/>
            <a:ext cx="3025186"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OPERACIONES DE FISCALIZACIÓN          16 PESQUERA OCEÁNICA (OFPO)  </a:t>
            </a:r>
          </a:p>
        </p:txBody>
      </p:sp>
      <p:sp>
        <p:nvSpPr>
          <p:cNvPr id="12" name="CuadroTexto 11"/>
          <p:cNvSpPr txBox="1"/>
          <p:nvPr/>
        </p:nvSpPr>
        <p:spPr>
          <a:xfrm>
            <a:off x="4681724" y="4377196"/>
            <a:ext cx="3025186"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PESQUERA EN AGUAS  20 ANTÁRTICAS</a:t>
            </a:r>
          </a:p>
        </p:txBody>
      </p:sp>
      <p:sp>
        <p:nvSpPr>
          <p:cNvPr id="13" name="CuadroTexto 12"/>
          <p:cNvSpPr txBox="1"/>
          <p:nvPr/>
        </p:nvSpPr>
        <p:spPr>
          <a:xfrm>
            <a:off x="4681724" y="4924756"/>
            <a:ext cx="3090676"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EN LA Z.E.E. Y AGUAS   25 INTERIORES </a:t>
            </a:r>
          </a:p>
        </p:txBody>
      </p:sp>
      <p:sp>
        <p:nvSpPr>
          <p:cNvPr id="19" name="CuadroTexto 18"/>
          <p:cNvSpPr txBox="1"/>
          <p:nvPr/>
        </p:nvSpPr>
        <p:spPr>
          <a:xfrm>
            <a:off x="8175225" y="2833008"/>
            <a:ext cx="3295225" cy="553998"/>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A TRAVÉS DEL                        </a:t>
            </a:r>
            <a:r>
              <a:rPr lang="es-CL" sz="1000" b="1" dirty="0" smtClean="0">
                <a:solidFill>
                  <a:schemeClr val="bg1"/>
                </a:solidFill>
                <a:latin typeface="Arial" panose="020B0604020202020204" pitchFamily="34" charset="0"/>
                <a:cs typeface="Arial" panose="020B0604020202020204" pitchFamily="34" charset="0"/>
              </a:rPr>
              <a:t>37 </a:t>
            </a:r>
            <a:endParaRPr lang="es-CL" sz="1000" b="1" dirty="0">
              <a:solidFill>
                <a:schemeClr val="bg1"/>
              </a:solidFill>
              <a:latin typeface="Arial" panose="020B0604020202020204" pitchFamily="34" charset="0"/>
              <a:cs typeface="Arial" panose="020B0604020202020204" pitchFamily="34" charset="0"/>
            </a:endParaRPr>
          </a:p>
          <a:p>
            <a:r>
              <a:rPr lang="es-CL" sz="1000" b="1" dirty="0">
                <a:solidFill>
                  <a:schemeClr val="bg1"/>
                </a:solidFill>
                <a:latin typeface="Arial" panose="020B0604020202020204" pitchFamily="34" charset="0"/>
                <a:cs typeface="Arial" panose="020B0604020202020204" pitchFamily="34" charset="0"/>
              </a:rPr>
              <a:t>     SISTEMA DE POSICIONAMIENTO </a:t>
            </a:r>
          </a:p>
          <a:p>
            <a:r>
              <a:rPr lang="es-CL" sz="1000" b="1" dirty="0">
                <a:solidFill>
                  <a:schemeClr val="bg1"/>
                </a:solidFill>
                <a:latin typeface="Arial" panose="020B0604020202020204" pitchFamily="34" charset="0"/>
                <a:cs typeface="Arial" panose="020B0604020202020204" pitchFamily="34" charset="0"/>
              </a:rPr>
              <a:t>     AUTOMÁTICO SATELITAL (POSAT)</a:t>
            </a:r>
          </a:p>
        </p:txBody>
      </p:sp>
      <p:sp>
        <p:nvSpPr>
          <p:cNvPr id="20" name="CuadroTexto 19"/>
          <p:cNvSpPr txBox="1"/>
          <p:nvPr/>
        </p:nvSpPr>
        <p:spPr>
          <a:xfrm>
            <a:off x="8181838" y="3567336"/>
            <a:ext cx="3295224"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DENUNCIAS POR POSAT                                    </a:t>
            </a:r>
            <a:r>
              <a:rPr lang="es-CL" sz="1000" b="1" dirty="0" smtClean="0">
                <a:solidFill>
                  <a:schemeClr val="bg1"/>
                </a:solidFill>
                <a:latin typeface="Arial" panose="020B0604020202020204" pitchFamily="34" charset="0"/>
                <a:cs typeface="Arial" panose="020B0604020202020204" pitchFamily="34" charset="0"/>
              </a:rPr>
              <a:t>42</a:t>
            </a:r>
            <a:endParaRPr lang="es-CL" sz="1000" b="1" dirty="0">
              <a:solidFill>
                <a:schemeClr val="bg1"/>
              </a:solidFill>
              <a:latin typeface="Arial" panose="020B0604020202020204" pitchFamily="34" charset="0"/>
              <a:cs typeface="Arial" panose="020B0604020202020204" pitchFamily="34" charset="0"/>
            </a:endParaRPr>
          </a:p>
        </p:txBody>
      </p:sp>
      <p:sp>
        <p:nvSpPr>
          <p:cNvPr id="21" name="CuadroTexto 20"/>
          <p:cNvSpPr txBox="1"/>
          <p:nvPr/>
        </p:nvSpPr>
        <p:spPr>
          <a:xfrm>
            <a:off x="8181838" y="3964155"/>
            <a:ext cx="3295223"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A CENTROS                             </a:t>
            </a:r>
            <a:r>
              <a:rPr lang="es-CL" sz="1000" b="1" dirty="0" smtClean="0">
                <a:solidFill>
                  <a:schemeClr val="bg1"/>
                </a:solidFill>
                <a:latin typeface="Arial" panose="020B0604020202020204" pitchFamily="34" charset="0"/>
                <a:cs typeface="Arial" panose="020B0604020202020204" pitchFamily="34" charset="0"/>
              </a:rPr>
              <a:t>44 </a:t>
            </a:r>
            <a:endParaRPr lang="es-CL" sz="1000" b="1" dirty="0">
              <a:solidFill>
                <a:schemeClr val="bg1"/>
              </a:solidFill>
              <a:latin typeface="Arial" panose="020B0604020202020204" pitchFamily="34" charset="0"/>
              <a:cs typeface="Arial" panose="020B0604020202020204" pitchFamily="34" charset="0"/>
            </a:endParaRPr>
          </a:p>
          <a:p>
            <a:r>
              <a:rPr lang="es-CL" sz="1000" b="1" dirty="0">
                <a:solidFill>
                  <a:schemeClr val="bg1"/>
                </a:solidFill>
                <a:latin typeface="Arial" panose="020B0604020202020204" pitchFamily="34" charset="0"/>
                <a:cs typeface="Arial" panose="020B0604020202020204" pitchFamily="34" charset="0"/>
              </a:rPr>
              <a:t>     DE CULTIVO</a:t>
            </a:r>
          </a:p>
        </p:txBody>
      </p:sp>
      <p:sp>
        <p:nvSpPr>
          <p:cNvPr id="22" name="CuadroTexto 21"/>
          <p:cNvSpPr txBox="1"/>
          <p:nvPr/>
        </p:nvSpPr>
        <p:spPr>
          <a:xfrm>
            <a:off x="8175224" y="4588477"/>
            <a:ext cx="3295222"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ÁREAS MARINAS PROTEGIDAS                        </a:t>
            </a:r>
            <a:r>
              <a:rPr lang="es-CL" sz="1000" b="1" dirty="0" smtClean="0">
                <a:solidFill>
                  <a:schemeClr val="bg1"/>
                </a:solidFill>
                <a:latin typeface="Arial" panose="020B0604020202020204" pitchFamily="34" charset="0"/>
                <a:cs typeface="Arial" panose="020B0604020202020204" pitchFamily="34" charset="0"/>
              </a:rPr>
              <a:t>47</a:t>
            </a:r>
            <a:endParaRPr lang="es-CL" sz="1000" b="1" dirty="0">
              <a:solidFill>
                <a:schemeClr val="bg1"/>
              </a:solidFill>
              <a:latin typeface="Arial" panose="020B0604020202020204" pitchFamily="34" charset="0"/>
              <a:cs typeface="Arial" panose="020B0604020202020204" pitchFamily="34" charset="0"/>
            </a:endParaRPr>
          </a:p>
        </p:txBody>
      </p:sp>
      <p:sp>
        <p:nvSpPr>
          <p:cNvPr id="23" name="CuadroTexto 22"/>
          <p:cNvSpPr txBox="1"/>
          <p:nvPr/>
        </p:nvSpPr>
        <p:spPr>
          <a:xfrm>
            <a:off x="8175226" y="2337146"/>
            <a:ext cx="3295225"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OPERACIONES DE VIGILANCIA                         </a:t>
            </a:r>
            <a:r>
              <a:rPr lang="es-CL" sz="1000" b="1" dirty="0" smtClean="0">
                <a:solidFill>
                  <a:schemeClr val="bg1"/>
                </a:solidFill>
                <a:latin typeface="Arial" panose="020B0604020202020204" pitchFamily="34" charset="0"/>
                <a:cs typeface="Arial" panose="020B0604020202020204" pitchFamily="34" charset="0"/>
              </a:rPr>
              <a:t>35 </a:t>
            </a:r>
            <a:endParaRPr lang="es-CL" sz="1000" b="1" dirty="0">
              <a:solidFill>
                <a:schemeClr val="bg1"/>
              </a:solidFill>
              <a:latin typeface="Arial" panose="020B0604020202020204" pitchFamily="34" charset="0"/>
              <a:cs typeface="Arial" panose="020B0604020202020204" pitchFamily="34" charset="0"/>
            </a:endParaRPr>
          </a:p>
          <a:p>
            <a:r>
              <a:rPr lang="es-CL" sz="1000" b="1" dirty="0">
                <a:solidFill>
                  <a:schemeClr val="bg1"/>
                </a:solidFill>
                <a:latin typeface="Arial" panose="020B0604020202020204" pitchFamily="34" charset="0"/>
                <a:cs typeface="Arial" panose="020B0604020202020204" pitchFamily="34" charset="0"/>
              </a:rPr>
              <a:t>     OCEÁNICA (OVO)</a:t>
            </a:r>
          </a:p>
        </p:txBody>
      </p:sp>
      <p:sp>
        <p:nvSpPr>
          <p:cNvPr id="26" name="CuadroTexto 25"/>
          <p:cNvSpPr txBox="1"/>
          <p:nvPr/>
        </p:nvSpPr>
        <p:spPr>
          <a:xfrm>
            <a:off x="4681724" y="1553504"/>
            <a:ext cx="3090676"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ZONAS NAVALES				4</a:t>
            </a:r>
          </a:p>
        </p:txBody>
      </p:sp>
      <p:sp>
        <p:nvSpPr>
          <p:cNvPr id="27" name="Rectángulo 26"/>
          <p:cNvSpPr/>
          <p:nvPr/>
        </p:nvSpPr>
        <p:spPr>
          <a:xfrm>
            <a:off x="4681724" y="1947175"/>
            <a:ext cx="3025187" cy="246221"/>
          </a:xfrm>
          <a:prstGeom prst="rect">
            <a:avLst/>
          </a:prstGeom>
        </p:spPr>
        <p:txBody>
          <a:bodyPr wrap="square">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MISIÓN, VISIÓN Y COMPROMISO		5</a:t>
            </a:r>
          </a:p>
        </p:txBody>
      </p:sp>
      <p:sp>
        <p:nvSpPr>
          <p:cNvPr id="28" name="CuadroTexto 27"/>
          <p:cNvSpPr txBox="1"/>
          <p:nvPr/>
        </p:nvSpPr>
        <p:spPr>
          <a:xfrm>
            <a:off x="4681724" y="2340846"/>
            <a:ext cx="3025187"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ORGANIZACIÓN DIRECTEMAR		6 </a:t>
            </a:r>
          </a:p>
        </p:txBody>
      </p:sp>
      <p:sp>
        <p:nvSpPr>
          <p:cNvPr id="30" name="CuadroTexto 29"/>
          <p:cNvSpPr txBox="1"/>
          <p:nvPr/>
        </p:nvSpPr>
        <p:spPr>
          <a:xfrm>
            <a:off x="4681723" y="2734517"/>
            <a:ext cx="3025187"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2024			8</a:t>
            </a:r>
          </a:p>
        </p:txBody>
      </p:sp>
      <p:sp>
        <p:nvSpPr>
          <p:cNvPr id="31" name="CuadroTexto 30"/>
          <p:cNvSpPr txBox="1"/>
          <p:nvPr/>
        </p:nvSpPr>
        <p:spPr>
          <a:xfrm>
            <a:off x="8175226" y="1513283"/>
            <a:ext cx="3442008"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PATRULLAJES TERRESTRES 	           </a:t>
            </a:r>
            <a:r>
              <a:rPr lang="es-CL" sz="1000" b="1" dirty="0" smtClean="0">
                <a:solidFill>
                  <a:schemeClr val="bg1"/>
                </a:solidFill>
                <a:latin typeface="Arial" panose="020B0604020202020204" pitchFamily="34" charset="0"/>
                <a:cs typeface="Arial" panose="020B0604020202020204" pitchFamily="34" charset="0"/>
              </a:rPr>
              <a:t>       28  </a:t>
            </a:r>
            <a:endParaRPr lang="es-CL" sz="1000" b="1" dirty="0">
              <a:solidFill>
                <a:schemeClr val="bg1"/>
              </a:solidFill>
              <a:latin typeface="Arial" panose="020B0604020202020204" pitchFamily="34" charset="0"/>
              <a:cs typeface="Arial" panose="020B0604020202020204" pitchFamily="34" charset="0"/>
            </a:endParaRPr>
          </a:p>
        </p:txBody>
      </p:sp>
      <p:sp>
        <p:nvSpPr>
          <p:cNvPr id="32" name="CuadroTexto 31"/>
          <p:cNvSpPr txBox="1"/>
          <p:nvPr/>
        </p:nvSpPr>
        <p:spPr>
          <a:xfrm>
            <a:off x="8175226" y="1159833"/>
            <a:ext cx="3301834"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PATRULLAJES MARÍTIMOS	           </a:t>
            </a:r>
            <a:r>
              <a:rPr lang="es-CL" sz="1000" b="1" dirty="0" smtClean="0">
                <a:solidFill>
                  <a:schemeClr val="bg1"/>
                </a:solidFill>
                <a:latin typeface="Arial" panose="020B0604020202020204" pitchFamily="34" charset="0"/>
                <a:cs typeface="Arial" panose="020B0604020202020204" pitchFamily="34" charset="0"/>
              </a:rPr>
              <a:t>       26</a:t>
            </a:r>
            <a:endParaRPr lang="es-CL" sz="1000" b="1" dirty="0">
              <a:solidFill>
                <a:schemeClr val="bg1"/>
              </a:solidFill>
              <a:latin typeface="Arial" panose="020B0604020202020204" pitchFamily="34" charset="0"/>
              <a:cs typeface="Arial" panose="020B0604020202020204" pitchFamily="34" charset="0"/>
            </a:endParaRPr>
          </a:p>
        </p:txBody>
      </p:sp>
      <p:sp>
        <p:nvSpPr>
          <p:cNvPr id="33" name="CuadroTexto 32"/>
          <p:cNvSpPr txBox="1"/>
          <p:nvPr/>
        </p:nvSpPr>
        <p:spPr>
          <a:xfrm>
            <a:off x="8181838" y="1945023"/>
            <a:ext cx="3295226"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INCAUTACIONES			                   </a:t>
            </a:r>
            <a:r>
              <a:rPr lang="es-CL" sz="1000" b="1" dirty="0" smtClean="0">
                <a:solidFill>
                  <a:schemeClr val="bg1"/>
                </a:solidFill>
                <a:latin typeface="Arial" panose="020B0604020202020204" pitchFamily="34" charset="0"/>
                <a:cs typeface="Arial" panose="020B0604020202020204" pitchFamily="34" charset="0"/>
              </a:rPr>
              <a:t>30</a:t>
            </a:r>
            <a:endParaRPr lang="es-CL" sz="1000" b="1" dirty="0">
              <a:solidFill>
                <a:schemeClr val="bg1"/>
              </a:solidFill>
              <a:latin typeface="Arial" panose="020B0604020202020204" pitchFamily="34" charset="0"/>
              <a:cs typeface="Arial" panose="020B0604020202020204" pitchFamily="34" charset="0"/>
            </a:endParaRPr>
          </a:p>
        </p:txBody>
      </p:sp>
      <p:sp>
        <p:nvSpPr>
          <p:cNvPr id="35" name="CuadroTexto 34"/>
          <p:cNvSpPr txBox="1"/>
          <p:nvPr/>
        </p:nvSpPr>
        <p:spPr>
          <a:xfrm>
            <a:off x="4681724" y="3128188"/>
            <a:ext cx="3025186" cy="400110"/>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FISCALIZACIÓN EN ALTA MAR		9 ADYACENTE A LA Z.E.E.</a:t>
            </a:r>
          </a:p>
        </p:txBody>
      </p:sp>
      <p:sp>
        <p:nvSpPr>
          <p:cNvPr id="72" name="CuadroTexto 71"/>
          <p:cNvSpPr txBox="1"/>
          <p:nvPr/>
        </p:nvSpPr>
        <p:spPr>
          <a:xfrm>
            <a:off x="8181839" y="5055024"/>
            <a:ext cx="3295221" cy="246221"/>
          </a:xfrm>
          <a:prstGeom prst="rect">
            <a:avLst/>
          </a:prstGeom>
          <a:noFill/>
        </p:spPr>
        <p:txBody>
          <a:bodyPr wrap="square" rtlCol="0">
            <a:spAutoFit/>
          </a:bodyPr>
          <a:lstStyle/>
          <a:p>
            <a:pPr marL="171450" indent="-171450">
              <a:buFont typeface="Wingdings" pitchFamily="2" charset="2"/>
              <a:buChar char="§"/>
            </a:pPr>
            <a:r>
              <a:rPr lang="es-CL" sz="1000" b="1" dirty="0">
                <a:solidFill>
                  <a:schemeClr val="bg1"/>
                </a:solidFill>
                <a:latin typeface="Arial" panose="020B0604020202020204" pitchFamily="34" charset="0"/>
                <a:cs typeface="Arial" panose="020B0604020202020204" pitchFamily="34" charset="0"/>
              </a:rPr>
              <a:t>HITO 2024                                                              5</a:t>
            </a:r>
            <a:r>
              <a:rPr lang="es-CL" sz="1000" b="1" dirty="0" smtClean="0">
                <a:solidFill>
                  <a:schemeClr val="bg1"/>
                </a:solidFill>
                <a:latin typeface="Arial" panose="020B0604020202020204" pitchFamily="34" charset="0"/>
                <a:cs typeface="Arial" panose="020B0604020202020204" pitchFamily="34" charset="0"/>
              </a:rPr>
              <a:t>4</a:t>
            </a:r>
            <a:endParaRPr lang="es-CL" sz="1000" b="1" dirty="0">
              <a:solidFill>
                <a:schemeClr val="bg1"/>
              </a:solidFill>
              <a:latin typeface="Arial" panose="020B0604020202020204" pitchFamily="34" charset="0"/>
              <a:cs typeface="Arial" panose="020B0604020202020204" pitchFamily="34" charset="0"/>
            </a:endParaRPr>
          </a:p>
        </p:txBody>
      </p:sp>
      <p:pic>
        <p:nvPicPr>
          <p:cNvPr id="4" name="Imagen 3" descr="Un barco en el agua&#10;&#10;El contenido generado por IA puede ser incorrecto.">
            <a:extLst>
              <a:ext uri="{FF2B5EF4-FFF2-40B4-BE49-F238E27FC236}">
                <a16:creationId xmlns:a16="http://schemas.microsoft.com/office/drawing/2014/main" id="{494741B7-20AE-420F-72E6-3E931C271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10" y="2146412"/>
            <a:ext cx="3593352" cy="2565176"/>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84" name="Conector recto 83">
            <a:extLst>
              <a:ext uri="{FF2B5EF4-FFF2-40B4-BE49-F238E27FC236}">
                <a16:creationId xmlns:a16="http://schemas.microsoft.com/office/drawing/2014/main" id="{0762A9E2-702F-98BB-20E4-7E3058739F8D}"/>
              </a:ext>
            </a:extLst>
          </p:cNvPr>
          <p:cNvCxnSpPr/>
          <p:nvPr/>
        </p:nvCxnSpPr>
        <p:spPr>
          <a:xfrm>
            <a:off x="6662633" y="1329304"/>
            <a:ext cx="84189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792F583F-D342-2C3E-5F25-47B72510D94F}"/>
              </a:ext>
            </a:extLst>
          </p:cNvPr>
          <p:cNvCxnSpPr/>
          <p:nvPr/>
        </p:nvCxnSpPr>
        <p:spPr>
          <a:xfrm>
            <a:off x="6050347" y="1728095"/>
            <a:ext cx="14823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9B34C448-4A57-3E5B-DD1B-7AFFF019359E}"/>
              </a:ext>
            </a:extLst>
          </p:cNvPr>
          <p:cNvCxnSpPr>
            <a:cxnSpLocks/>
          </p:cNvCxnSpPr>
          <p:nvPr/>
        </p:nvCxnSpPr>
        <p:spPr>
          <a:xfrm>
            <a:off x="6932522" y="2114801"/>
            <a:ext cx="5720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id="{0F4A7984-9A62-8361-4C27-E092E69D1F60}"/>
              </a:ext>
            </a:extLst>
          </p:cNvPr>
          <p:cNvCxnSpPr/>
          <p:nvPr/>
        </p:nvCxnSpPr>
        <p:spPr>
          <a:xfrm>
            <a:off x="6843901" y="2509565"/>
            <a:ext cx="66062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B35FDB2B-8C50-12CF-78AA-F52BEEC3C555}"/>
              </a:ext>
            </a:extLst>
          </p:cNvPr>
          <p:cNvCxnSpPr>
            <a:cxnSpLocks/>
          </p:cNvCxnSpPr>
          <p:nvPr/>
        </p:nvCxnSpPr>
        <p:spPr>
          <a:xfrm>
            <a:off x="6255785" y="2912384"/>
            <a:ext cx="124874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E077043A-CE1F-17C9-C4BE-5216013BA17C}"/>
              </a:ext>
            </a:extLst>
          </p:cNvPr>
          <p:cNvCxnSpPr>
            <a:cxnSpLocks/>
          </p:cNvCxnSpPr>
          <p:nvPr/>
        </p:nvCxnSpPr>
        <p:spPr>
          <a:xfrm>
            <a:off x="6855986" y="3303119"/>
            <a:ext cx="64853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2735CB64-7C71-AAD0-EC5C-6F2B39584084}"/>
              </a:ext>
            </a:extLst>
          </p:cNvPr>
          <p:cNvCxnSpPr>
            <a:cxnSpLocks/>
          </p:cNvCxnSpPr>
          <p:nvPr/>
        </p:nvCxnSpPr>
        <p:spPr>
          <a:xfrm>
            <a:off x="7113791" y="3859009"/>
            <a:ext cx="35448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F98B5139-36FE-1361-E308-68A8254568BD}"/>
              </a:ext>
            </a:extLst>
          </p:cNvPr>
          <p:cNvCxnSpPr>
            <a:cxnSpLocks/>
          </p:cNvCxnSpPr>
          <p:nvPr/>
        </p:nvCxnSpPr>
        <p:spPr>
          <a:xfrm>
            <a:off x="7371596" y="4551858"/>
            <a:ext cx="6445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Conector recto 104">
            <a:extLst>
              <a:ext uri="{FF2B5EF4-FFF2-40B4-BE49-F238E27FC236}">
                <a16:creationId xmlns:a16="http://schemas.microsoft.com/office/drawing/2014/main" id="{6725D1B1-3B32-0401-A163-2C2F949C57B6}"/>
              </a:ext>
            </a:extLst>
          </p:cNvPr>
          <p:cNvCxnSpPr>
            <a:cxnSpLocks/>
          </p:cNvCxnSpPr>
          <p:nvPr/>
        </p:nvCxnSpPr>
        <p:spPr>
          <a:xfrm>
            <a:off x="7323256" y="5116754"/>
            <a:ext cx="11279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9566ED73-65FA-6498-6E55-09B8C1B25CEC}"/>
              </a:ext>
            </a:extLst>
          </p:cNvPr>
          <p:cNvCxnSpPr>
            <a:cxnSpLocks/>
          </p:cNvCxnSpPr>
          <p:nvPr/>
        </p:nvCxnSpPr>
        <p:spPr>
          <a:xfrm>
            <a:off x="10135435" y="1329304"/>
            <a:ext cx="100282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9956EDCD-3501-3E64-4AB2-5CC401C8B07B}"/>
              </a:ext>
            </a:extLst>
          </p:cNvPr>
          <p:cNvCxnSpPr>
            <a:cxnSpLocks/>
          </p:cNvCxnSpPr>
          <p:nvPr/>
        </p:nvCxnSpPr>
        <p:spPr>
          <a:xfrm>
            <a:off x="9510566" y="2114801"/>
            <a:ext cx="170392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7" name="Conector recto 116">
            <a:extLst>
              <a:ext uri="{FF2B5EF4-FFF2-40B4-BE49-F238E27FC236}">
                <a16:creationId xmlns:a16="http://schemas.microsoft.com/office/drawing/2014/main" id="{92A6D049-461B-20AA-54A9-D42EB6475960}"/>
              </a:ext>
            </a:extLst>
          </p:cNvPr>
          <p:cNvCxnSpPr>
            <a:cxnSpLocks/>
          </p:cNvCxnSpPr>
          <p:nvPr/>
        </p:nvCxnSpPr>
        <p:spPr>
          <a:xfrm>
            <a:off x="10381002" y="2501715"/>
            <a:ext cx="829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B5E3C081-FC39-E6B4-AEC1-7F7EFD942B53}"/>
              </a:ext>
            </a:extLst>
          </p:cNvPr>
          <p:cNvCxnSpPr>
            <a:cxnSpLocks/>
          </p:cNvCxnSpPr>
          <p:nvPr/>
        </p:nvCxnSpPr>
        <p:spPr>
          <a:xfrm>
            <a:off x="10417256" y="2994626"/>
            <a:ext cx="79355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1" name="Conector recto 120">
            <a:extLst>
              <a:ext uri="{FF2B5EF4-FFF2-40B4-BE49-F238E27FC236}">
                <a16:creationId xmlns:a16="http://schemas.microsoft.com/office/drawing/2014/main" id="{8DD6A9C0-E4DA-E032-A56D-F1A6E1A530F8}"/>
              </a:ext>
            </a:extLst>
          </p:cNvPr>
          <p:cNvCxnSpPr>
            <a:cxnSpLocks/>
          </p:cNvCxnSpPr>
          <p:nvPr/>
        </p:nvCxnSpPr>
        <p:spPr>
          <a:xfrm>
            <a:off x="9982200" y="3725314"/>
            <a:ext cx="123262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7CEFDE91-0AEC-7EE0-D83E-7220E28EDF1E}"/>
              </a:ext>
            </a:extLst>
          </p:cNvPr>
          <p:cNvCxnSpPr>
            <a:cxnSpLocks/>
          </p:cNvCxnSpPr>
          <p:nvPr/>
        </p:nvCxnSpPr>
        <p:spPr>
          <a:xfrm>
            <a:off x="10203762" y="4075858"/>
            <a:ext cx="100704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D7668627-A4BA-C980-1873-DB3BB11CFAAC}"/>
              </a:ext>
            </a:extLst>
          </p:cNvPr>
          <p:cNvCxnSpPr>
            <a:cxnSpLocks/>
          </p:cNvCxnSpPr>
          <p:nvPr/>
        </p:nvCxnSpPr>
        <p:spPr>
          <a:xfrm>
            <a:off x="10401143" y="4766488"/>
            <a:ext cx="82578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24138F3C-D0DE-293A-55BE-FFDC5443EF37}"/>
              </a:ext>
            </a:extLst>
          </p:cNvPr>
          <p:cNvCxnSpPr>
            <a:cxnSpLocks/>
          </p:cNvCxnSpPr>
          <p:nvPr/>
        </p:nvCxnSpPr>
        <p:spPr>
          <a:xfrm>
            <a:off x="9076020" y="5231293"/>
            <a:ext cx="211883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Marcador de número de diapositiva 15">
            <a:extLst>
              <a:ext uri="{FF2B5EF4-FFF2-40B4-BE49-F238E27FC236}">
                <a16:creationId xmlns:a16="http://schemas.microsoft.com/office/drawing/2014/main" id="{DEA73BC1-A9BF-1076-D774-8F6966ACEB64}"/>
              </a:ext>
            </a:extLst>
          </p:cNvPr>
          <p:cNvSpPr>
            <a:spLocks noGrp="1"/>
          </p:cNvSpPr>
          <p:nvPr>
            <p:ph type="sldNum" sz="quarter" idx="12"/>
          </p:nvPr>
        </p:nvSpPr>
        <p:spPr/>
        <p:txBody>
          <a:bodyPr/>
          <a:lstStyle/>
          <a:p>
            <a:fld id="{2F4F2BAB-4505-49E2-B27A-4CAAD9C0F52F}" type="slidenum">
              <a:rPr lang="es-CL" smtClean="0"/>
              <a:t>2</a:t>
            </a:fld>
            <a:endParaRPr lang="es-CL"/>
          </a:p>
        </p:txBody>
      </p:sp>
      <p:cxnSp>
        <p:nvCxnSpPr>
          <p:cNvPr id="52" name="Conector recto 51">
            <a:extLst>
              <a:ext uri="{FF2B5EF4-FFF2-40B4-BE49-F238E27FC236}">
                <a16:creationId xmlns:a16="http://schemas.microsoft.com/office/drawing/2014/main" id="{92A6D049-461B-20AA-54A9-D42EB6475960}"/>
              </a:ext>
            </a:extLst>
          </p:cNvPr>
          <p:cNvCxnSpPr>
            <a:cxnSpLocks/>
          </p:cNvCxnSpPr>
          <p:nvPr/>
        </p:nvCxnSpPr>
        <p:spPr>
          <a:xfrm>
            <a:off x="10296064" y="1676614"/>
            <a:ext cx="829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33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944675" y="1054708"/>
            <a:ext cx="10757253" cy="335926"/>
          </a:xfrm>
          <a:prstGeom prst="rect">
            <a:avLst/>
          </a:prstGeom>
        </p:spPr>
        <p:txBody>
          <a:bodyPr wrap="square">
            <a:spAutoFit/>
          </a:bodyPr>
          <a:lstStyle/>
          <a:p>
            <a:pPr indent="342900">
              <a:lnSpc>
                <a:spcPct val="150000"/>
              </a:lnSpc>
            </a:pPr>
            <a:r>
              <a:rPr lang="es-ES" sz="1200" dirty="0">
                <a:solidFill>
                  <a:schemeClr val="bg1"/>
                </a:solidFill>
                <a:latin typeface="Arial" panose="020B0604020202020204" pitchFamily="34" charset="0"/>
                <a:ea typeface="Times New Roman" panose="02020603050405020304" pitchFamily="18" charset="0"/>
              </a:rPr>
              <a:t>Los resultados obtenidos a través de los patrullajes </a:t>
            </a:r>
            <a:r>
              <a:rPr lang="es-ES" sz="1200" dirty="0" smtClean="0">
                <a:solidFill>
                  <a:schemeClr val="bg1"/>
                </a:solidFill>
                <a:latin typeface="Arial" panose="020B0604020202020204" pitchFamily="34" charset="0"/>
                <a:ea typeface="Times New Roman" panose="02020603050405020304" pitchFamily="18" charset="0"/>
              </a:rPr>
              <a:t>terrestre efectuados </a:t>
            </a:r>
            <a:r>
              <a:rPr lang="es-ES" sz="1200" dirty="0">
                <a:solidFill>
                  <a:schemeClr val="bg1"/>
                </a:solidFill>
                <a:latin typeface="Arial" panose="020B0604020202020204" pitchFamily="34" charset="0"/>
                <a:ea typeface="Times New Roman" panose="02020603050405020304" pitchFamily="18" charset="0"/>
              </a:rPr>
              <a:t>por Unidades a Flote por Zona Naval, se presenta en la siguiente tabla</a:t>
            </a:r>
            <a:endParaRPr lang="es-CL" sz="1200" dirty="0">
              <a:solidFill>
                <a:schemeClr val="bg1"/>
              </a:solidFill>
              <a:latin typeface="Times New Roman" panose="02020603050405020304" pitchFamily="18" charset="0"/>
              <a:ea typeface="Times New Roman" panose="02020603050405020304" pitchFamily="18" charset="0"/>
            </a:endParaRPr>
          </a:p>
        </p:txBody>
      </p:sp>
      <p:sp>
        <p:nvSpPr>
          <p:cNvPr id="5" name="Rectángulo 4"/>
          <p:cNvSpPr/>
          <p:nvPr/>
        </p:nvSpPr>
        <p:spPr>
          <a:xfrm>
            <a:off x="399881" y="2196348"/>
            <a:ext cx="6231627" cy="430887"/>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9: </a:t>
            </a:r>
            <a:r>
              <a:rPr lang="es-ES" sz="1100" b="1" i="1" dirty="0">
                <a:solidFill>
                  <a:schemeClr val="accent4"/>
                </a:solidFill>
                <a:latin typeface="Arial" panose="020B0604020202020204" pitchFamily="34" charset="0"/>
                <a:cs typeface="Arial" panose="020B0604020202020204" pitchFamily="34" charset="0"/>
              </a:rPr>
              <a:t>Resumen de las fiscalizaciones realizadas mediante patrullajes terrestres por Zona Naval.</a:t>
            </a:r>
            <a:endParaRPr lang="es-CL" sz="1100" b="1" i="1" dirty="0">
              <a:solidFill>
                <a:schemeClr val="accent4"/>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6381" t="508" r="8095" b="6952"/>
          <a:stretch/>
        </p:blipFill>
        <p:spPr>
          <a:xfrm>
            <a:off x="6998891" y="3549605"/>
            <a:ext cx="2221038" cy="135182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upo 15">
            <a:extLst>
              <a:ext uri="{FF2B5EF4-FFF2-40B4-BE49-F238E27FC236}">
                <a16:creationId xmlns:a16="http://schemas.microsoft.com/office/drawing/2014/main" id="{E17888A8-4869-E548-8ABB-6F6CFB599300}"/>
              </a:ext>
            </a:extLst>
          </p:cNvPr>
          <p:cNvGrpSpPr/>
          <p:nvPr/>
        </p:nvGrpSpPr>
        <p:grpSpPr>
          <a:xfrm>
            <a:off x="6996689" y="1746812"/>
            <a:ext cx="4604335" cy="4453676"/>
            <a:chOff x="6996689" y="1746812"/>
            <a:chExt cx="4604335" cy="4453676"/>
          </a:xfrm>
        </p:grpSpPr>
        <p:grpSp>
          <p:nvGrpSpPr>
            <p:cNvPr id="9" name="Grupo 8"/>
            <p:cNvGrpSpPr/>
            <p:nvPr/>
          </p:nvGrpSpPr>
          <p:grpSpPr>
            <a:xfrm>
              <a:off x="6996690" y="1746812"/>
              <a:ext cx="2235464" cy="1688230"/>
              <a:chOff x="2377115" y="698176"/>
              <a:chExt cx="6022706" cy="4721293"/>
            </a:xfrm>
          </p:grpSpPr>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t="24635" b="16571"/>
              <a:stretch/>
            </p:blipFill>
            <p:spPr>
              <a:xfrm>
                <a:off x="2377115" y="698176"/>
                <a:ext cx="6022706" cy="472129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ángulo 5"/>
              <p:cNvSpPr/>
              <p:nvPr/>
            </p:nvSpPr>
            <p:spPr>
              <a:xfrm flipV="1">
                <a:off x="4693285" y="4354286"/>
                <a:ext cx="749572" cy="113210"/>
              </a:xfrm>
              <a:prstGeom prst="rect">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grpSp>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t="24762" r="8571" b="3111"/>
            <a:stretch/>
          </p:blipFill>
          <p:spPr>
            <a:xfrm>
              <a:off x="9380287" y="3540124"/>
              <a:ext cx="2209888" cy="136130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rcRect t="9236" b="12223"/>
            <a:stretch/>
          </p:blipFill>
          <p:spPr>
            <a:xfrm>
              <a:off x="9380287" y="5038116"/>
              <a:ext cx="2209888" cy="116237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rotWithShape="1">
            <a:blip r:embed="rId8" cstate="print">
              <a:extLst>
                <a:ext uri="{28A0092B-C50C-407E-A947-70E740481C1C}">
                  <a14:useLocalDpi xmlns:a14="http://schemas.microsoft.com/office/drawing/2010/main" val="0"/>
                </a:ext>
              </a:extLst>
            </a:blip>
            <a:srcRect l="508" t="15365" r="-508" b="34730"/>
            <a:stretch/>
          </p:blipFill>
          <p:spPr>
            <a:xfrm>
              <a:off x="6996689" y="5038116"/>
              <a:ext cx="2235463" cy="116237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p:cNvPicPr>
              <a:picLocks noChangeAspect="1"/>
            </p:cNvPicPr>
            <p:nvPr/>
          </p:nvPicPr>
          <p:blipFill rotWithShape="1">
            <a:blip r:embed="rId9" cstate="print">
              <a:extLst>
                <a:ext uri="{28A0092B-C50C-407E-A947-70E740481C1C}">
                  <a14:useLocalDpi xmlns:a14="http://schemas.microsoft.com/office/drawing/2010/main" val="0"/>
                </a:ext>
              </a:extLst>
            </a:blip>
            <a:srcRect b="42984"/>
            <a:stretch/>
          </p:blipFill>
          <p:spPr>
            <a:xfrm>
              <a:off x="9380287" y="1746812"/>
              <a:ext cx="2220737" cy="168823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2" name="Marcador de número de diapositiva 21">
            <a:extLst>
              <a:ext uri="{FF2B5EF4-FFF2-40B4-BE49-F238E27FC236}">
                <a16:creationId xmlns:a16="http://schemas.microsoft.com/office/drawing/2014/main" id="{8366800B-5E28-6E72-AD05-A6DC17A8A097}"/>
              </a:ext>
            </a:extLst>
          </p:cNvPr>
          <p:cNvSpPr>
            <a:spLocks noGrp="1"/>
          </p:cNvSpPr>
          <p:nvPr>
            <p:ph type="sldNum" sz="quarter" idx="12"/>
          </p:nvPr>
        </p:nvSpPr>
        <p:spPr/>
        <p:txBody>
          <a:bodyPr/>
          <a:lstStyle/>
          <a:p>
            <a:fld id="{2F4F2BAB-4505-49E2-B27A-4CAAD9C0F52F}" type="slidenum">
              <a:rPr lang="es-CL" smtClean="0"/>
              <a:t>29</a:t>
            </a:fld>
            <a:endParaRPr lang="es-CL"/>
          </a:p>
        </p:txBody>
      </p:sp>
      <p:graphicFrame>
        <p:nvGraphicFramePr>
          <p:cNvPr id="14" name="Tabla 13"/>
          <p:cNvGraphicFramePr>
            <a:graphicFrameLocks noGrp="1"/>
          </p:cNvGraphicFramePr>
          <p:nvPr>
            <p:extLst>
              <p:ext uri="{D42A27DB-BD31-4B8C-83A1-F6EECF244321}">
                <p14:modId xmlns:p14="http://schemas.microsoft.com/office/powerpoint/2010/main" val="2769389647"/>
              </p:ext>
            </p:extLst>
          </p:nvPr>
        </p:nvGraphicFramePr>
        <p:xfrm>
          <a:off x="507953" y="2627235"/>
          <a:ext cx="5758373" cy="3141332"/>
        </p:xfrm>
        <a:graphic>
          <a:graphicData uri="http://schemas.openxmlformats.org/drawingml/2006/table">
            <a:tbl>
              <a:tblPr/>
              <a:tblGrid>
                <a:gridCol w="2018159">
                  <a:extLst>
                    <a:ext uri="{9D8B030D-6E8A-4147-A177-3AD203B41FA5}">
                      <a16:colId xmlns:a16="http://schemas.microsoft.com/office/drawing/2014/main" val="3101772478"/>
                    </a:ext>
                  </a:extLst>
                </a:gridCol>
                <a:gridCol w="623369">
                  <a:extLst>
                    <a:ext uri="{9D8B030D-6E8A-4147-A177-3AD203B41FA5}">
                      <a16:colId xmlns:a16="http://schemas.microsoft.com/office/drawing/2014/main" val="1524362341"/>
                    </a:ext>
                  </a:extLst>
                </a:gridCol>
                <a:gridCol w="623369">
                  <a:extLst>
                    <a:ext uri="{9D8B030D-6E8A-4147-A177-3AD203B41FA5}">
                      <a16:colId xmlns:a16="http://schemas.microsoft.com/office/drawing/2014/main" val="622356432"/>
                    </a:ext>
                  </a:extLst>
                </a:gridCol>
                <a:gridCol w="623369">
                  <a:extLst>
                    <a:ext uri="{9D8B030D-6E8A-4147-A177-3AD203B41FA5}">
                      <a16:colId xmlns:a16="http://schemas.microsoft.com/office/drawing/2014/main" val="2542426631"/>
                    </a:ext>
                  </a:extLst>
                </a:gridCol>
                <a:gridCol w="623369">
                  <a:extLst>
                    <a:ext uri="{9D8B030D-6E8A-4147-A177-3AD203B41FA5}">
                      <a16:colId xmlns:a16="http://schemas.microsoft.com/office/drawing/2014/main" val="4145497892"/>
                    </a:ext>
                  </a:extLst>
                </a:gridCol>
                <a:gridCol w="623369">
                  <a:extLst>
                    <a:ext uri="{9D8B030D-6E8A-4147-A177-3AD203B41FA5}">
                      <a16:colId xmlns:a16="http://schemas.microsoft.com/office/drawing/2014/main" val="1341560933"/>
                    </a:ext>
                  </a:extLst>
                </a:gridCol>
                <a:gridCol w="623369">
                  <a:extLst>
                    <a:ext uri="{9D8B030D-6E8A-4147-A177-3AD203B41FA5}">
                      <a16:colId xmlns:a16="http://schemas.microsoft.com/office/drawing/2014/main" val="3975126034"/>
                    </a:ext>
                  </a:extLst>
                </a:gridCol>
              </a:tblGrid>
              <a:tr h="266712">
                <a:tc>
                  <a:txBody>
                    <a:bodyPr/>
                    <a:lstStyle/>
                    <a:p>
                      <a:pPr algn="l" fontAlgn="b"/>
                      <a:endParaRPr lang="es-CL" sz="1000" b="0" i="0" u="none" strike="noStrike" dirty="0">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6">
                  <a:txBody>
                    <a:bodyPr/>
                    <a:lstStyle/>
                    <a:p>
                      <a:pPr algn="ctr" fontAlgn="ctr"/>
                      <a:r>
                        <a:rPr lang="es-CL" sz="1000" b="1" i="0" u="none" strike="noStrike">
                          <a:effectLst/>
                          <a:latin typeface="Arial" panose="020B0604020202020204" pitchFamily="34" charset="0"/>
                        </a:rPr>
                        <a:t>ZONA NAVAL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742376320"/>
                  </a:ext>
                </a:extLst>
              </a:tr>
              <a:tr h="290959">
                <a:tc>
                  <a:txBody>
                    <a:bodyPr/>
                    <a:lstStyle/>
                    <a:p>
                      <a:pPr algn="ctr" fontAlgn="ctr"/>
                      <a:r>
                        <a:rPr lang="es-CL" sz="1000" b="1" i="0" u="none" strike="noStrike">
                          <a:effectLst/>
                          <a:latin typeface="Arial" panose="020B0604020202020204" pitchFamily="34" charset="0"/>
                        </a:rPr>
                        <a:t>ZONA NAVAL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CUARTA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PRIMERA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SEGUNDA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QUINTA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TERCERA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tc>
                  <a:txBody>
                    <a:bodyPr/>
                    <a:lstStyle/>
                    <a:p>
                      <a:pPr algn="ctr" fontAlgn="ctr"/>
                      <a:r>
                        <a:rPr lang="es-CL" sz="1000" b="1" i="0" u="none" strike="noStrike">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F79646"/>
                      </a:fgClr>
                      <a:bgClr>
                        <a:srgbClr val="FFFFFF"/>
                      </a:bgClr>
                    </a:pattFill>
                  </a:tcPr>
                </a:tc>
                <a:extLst>
                  <a:ext uri="{0D108BD9-81ED-4DB2-BD59-A6C34878D82A}">
                    <a16:rowId xmlns:a16="http://schemas.microsoft.com/office/drawing/2014/main" val="404500365"/>
                  </a:ext>
                </a:extLst>
              </a:tr>
              <a:tr h="274795">
                <a:tc>
                  <a:txBody>
                    <a:bodyPr/>
                    <a:lstStyle/>
                    <a:p>
                      <a:pPr algn="l" fontAlgn="ctr"/>
                      <a:r>
                        <a:rPr lang="es-CL" sz="1000" b="0" i="0" u="none" strike="noStrike">
                          <a:effectLst/>
                          <a:latin typeface="Arial" panose="020B0604020202020204" pitchFamily="34" charset="0"/>
                        </a:rPr>
                        <a:t>NÚMERO DE PATRULLAJES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4.364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6734893"/>
                  </a:ext>
                </a:extLst>
              </a:tr>
              <a:tr h="290959">
                <a:tc>
                  <a:txBody>
                    <a:bodyPr/>
                    <a:lstStyle/>
                    <a:p>
                      <a:pPr algn="l" fontAlgn="ctr"/>
                      <a:r>
                        <a:rPr lang="es-ES" sz="1000" b="0" i="0" u="none" strike="noStrike">
                          <a:effectLst/>
                          <a:latin typeface="Arial" panose="020B0604020202020204" pitchFamily="34" charset="0"/>
                        </a:rPr>
                        <a:t>HORAS EMPLEADAS EN LA ACTIVIDAD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2.673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8.835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3052378"/>
                  </a:ext>
                </a:extLst>
              </a:tr>
              <a:tr h="266712">
                <a:tc>
                  <a:txBody>
                    <a:bodyPr/>
                    <a:lstStyle/>
                    <a:p>
                      <a:pPr algn="l" fontAlgn="ctr"/>
                      <a:r>
                        <a:rPr lang="es-CL" sz="1000" b="0" i="0" u="none" strike="noStrike">
                          <a:effectLst/>
                          <a:latin typeface="Arial" panose="020B0604020202020204" pitchFamily="34" charset="0"/>
                        </a:rPr>
                        <a:t>KMS. RECORRIDOS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16.893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25.586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13.131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16.146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7.992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79.748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26088452"/>
                  </a:ext>
                </a:extLst>
              </a:tr>
              <a:tr h="282877">
                <a:tc>
                  <a:txBody>
                    <a:bodyPr/>
                    <a:lstStyle/>
                    <a:p>
                      <a:pPr algn="l" fontAlgn="ctr"/>
                      <a:r>
                        <a:rPr lang="es-CL" sz="1000" b="0" i="0" u="none" strike="noStrike">
                          <a:effectLst/>
                          <a:latin typeface="Arial" panose="020B0604020202020204" pitchFamily="34" charset="0"/>
                        </a:rPr>
                        <a:t>MILLAS NÁUTICAS NAVEGADAS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5.811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373780"/>
                  </a:ext>
                </a:extLst>
              </a:tr>
              <a:tr h="387945">
                <a:tc>
                  <a:txBody>
                    <a:bodyPr/>
                    <a:lstStyle/>
                    <a:p>
                      <a:pPr algn="l" fontAlgn="ctr"/>
                      <a:r>
                        <a:rPr lang="es-CL" sz="1000" b="0" i="0" u="none" strike="noStrike">
                          <a:effectLst/>
                          <a:latin typeface="Arial" panose="020B0604020202020204" pitchFamily="34" charset="0"/>
                        </a:rPr>
                        <a:t>N° EMBARCACIONES ARTESANALES FISCALIZADAS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1.197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11.272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3635493"/>
                  </a:ext>
                </a:extLst>
              </a:tr>
              <a:tr h="436439">
                <a:tc>
                  <a:txBody>
                    <a:bodyPr/>
                    <a:lstStyle/>
                    <a:p>
                      <a:pPr algn="l" fontAlgn="ctr"/>
                      <a:r>
                        <a:rPr lang="es-CL" sz="1000" b="0" i="0" u="none" strike="noStrike">
                          <a:effectLst/>
                          <a:latin typeface="Arial" panose="020B0604020202020204" pitchFamily="34" charset="0"/>
                        </a:rPr>
                        <a:t>N° PESCADORES ARTESANELS FISCALIZADOS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3.405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9.982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7.269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8.494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31.373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9696117"/>
                  </a:ext>
                </a:extLst>
              </a:tr>
              <a:tr h="274795">
                <a:tc>
                  <a:txBody>
                    <a:bodyPr/>
                    <a:lstStyle/>
                    <a:p>
                      <a:pPr algn="l" fontAlgn="ctr"/>
                      <a:r>
                        <a:rPr lang="es-CL" sz="1000" b="0" i="0" u="none" strike="noStrike">
                          <a:effectLst/>
                          <a:latin typeface="Arial" panose="020B0604020202020204" pitchFamily="34" charset="0"/>
                        </a:rPr>
                        <a:t>N° NAVES INDUSTRIALES FISCALIZADAS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a:effectLst/>
                          <a:latin typeface="Arial" panose="020B0604020202020204" pitchFamily="34" charset="0"/>
                        </a:rPr>
                        <a:t>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0353699"/>
                  </a:ext>
                </a:extLst>
              </a:tr>
              <a:tr h="282877">
                <a:tc>
                  <a:txBody>
                    <a:bodyPr/>
                    <a:lstStyle/>
                    <a:p>
                      <a:pPr algn="l" fontAlgn="ctr"/>
                      <a:r>
                        <a:rPr lang="es-CL" sz="1000" b="0" i="0" u="none" strike="noStrike">
                          <a:effectLst/>
                          <a:latin typeface="Arial" panose="020B0604020202020204" pitchFamily="34" charset="0"/>
                        </a:rPr>
                        <a:t>N° CITACIONES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dirty="0">
                          <a:effectLst/>
                          <a:latin typeface="Arial" panose="020B0604020202020204" pitchFamily="34" charset="0"/>
                        </a:rPr>
                        <a:t>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7716086"/>
                  </a:ext>
                </a:extLst>
              </a:tr>
            </a:tbl>
          </a:graphicData>
        </a:graphic>
      </p:graphicFrame>
    </p:spTree>
    <p:extLst>
      <p:ext uri="{BB962C8B-B14F-4D97-AF65-F5344CB8AC3E}">
        <p14:creationId xmlns:p14="http://schemas.microsoft.com/office/powerpoint/2010/main" val="300293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938" y="1523381"/>
            <a:ext cx="5890124" cy="4417594"/>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Rectángulo 5">
            <a:extLst>
              <a:ext uri="{FF2B5EF4-FFF2-40B4-BE49-F238E27FC236}">
                <a16:creationId xmlns:a16="http://schemas.microsoft.com/office/drawing/2014/main" id="{0D72A8E5-ECAE-154A-720E-3F56A816CA27}"/>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INCAUTACIONES</a:t>
            </a:r>
          </a:p>
        </p:txBody>
      </p:sp>
      <p:sp>
        <p:nvSpPr>
          <p:cNvPr id="12" name="Marcador de número de diapositiva 11">
            <a:extLst>
              <a:ext uri="{FF2B5EF4-FFF2-40B4-BE49-F238E27FC236}">
                <a16:creationId xmlns:a16="http://schemas.microsoft.com/office/drawing/2014/main" id="{EDA1C84B-E553-CCDB-12C2-B5E905D5CC89}"/>
              </a:ext>
            </a:extLst>
          </p:cNvPr>
          <p:cNvSpPr>
            <a:spLocks noGrp="1"/>
          </p:cNvSpPr>
          <p:nvPr>
            <p:ph type="sldNum" sz="quarter" idx="12"/>
          </p:nvPr>
        </p:nvSpPr>
        <p:spPr/>
        <p:txBody>
          <a:bodyPr/>
          <a:lstStyle/>
          <a:p>
            <a:fld id="{2F4F2BAB-4505-49E2-B27A-4CAAD9C0F52F}" type="slidenum">
              <a:rPr lang="es-CL" smtClean="0"/>
              <a:t>30</a:t>
            </a:fld>
            <a:endParaRPr lang="es-CL"/>
          </a:p>
        </p:txBody>
      </p:sp>
    </p:spTree>
    <p:extLst>
      <p:ext uri="{BB962C8B-B14F-4D97-AF65-F5344CB8AC3E}">
        <p14:creationId xmlns:p14="http://schemas.microsoft.com/office/powerpoint/2010/main" val="87692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628351" y="1220864"/>
            <a:ext cx="6423884" cy="5044073"/>
          </a:xfrm>
          <a:prstGeom prst="rect">
            <a:avLst/>
          </a:prstGeom>
        </p:spPr>
        <p:txBody>
          <a:bodyPr wrap="square">
            <a:spAutoFit/>
          </a:bodyPr>
          <a:lstStyle/>
          <a:p>
            <a:pPr indent="336947" algn="just" eaLnBrk="0" fontAlgn="base" hangingPunct="0">
              <a:lnSpc>
                <a:spcPct val="150000"/>
              </a:lnSpc>
              <a:spcBef>
                <a:spcPct val="0"/>
              </a:spcBef>
              <a:spcAft>
                <a:spcPct val="0"/>
              </a:spcAft>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El Artículo N° 129 de la “Ley General de Pesca y Acuicultura”, establece la incautación de las especies hidrobiológicas, en su estado natural o procesadas, por parte de los fiscalizadores que hayan constatado algún tipo de infracción.</a:t>
            </a:r>
          </a:p>
          <a:p>
            <a:pPr indent="336947" algn="just" eaLnBrk="0" fontAlgn="base" hangingPunct="0">
              <a:lnSpc>
                <a:spcPct val="150000"/>
              </a:lnSpc>
              <a:spcBef>
                <a:spcPct val="0"/>
              </a:spcBef>
              <a:spcAft>
                <a:spcPct val="0"/>
              </a:spcAft>
            </a:pPr>
            <a:endPar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336947" algn="just" eaLnBrk="0" fontAlgn="base" hangingPunct="0">
              <a:lnSpc>
                <a:spcPct val="150000"/>
              </a:lnSpc>
              <a:spcBef>
                <a:spcPct val="0"/>
              </a:spcBef>
              <a:spcAft>
                <a:spcPct val="0"/>
              </a:spcAft>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En algunas situaciones, según instrucciones de la Fiscalía, los recursos incautados quedan en poder del denunciado en calidad de depositario provisional, bajo la responsabilidad legal del Artículo 470, Nº 1, del Código Penal, mientras el juez competente determine su destino.</a:t>
            </a:r>
          </a:p>
          <a:p>
            <a:pPr indent="336947" algn="just" eaLnBrk="0" fontAlgn="base" hangingPunct="0">
              <a:lnSpc>
                <a:spcPct val="150000"/>
              </a:lnSpc>
              <a:spcBef>
                <a:spcPct val="0"/>
              </a:spcBef>
              <a:spcAft>
                <a:spcPct val="0"/>
              </a:spcAft>
            </a:pPr>
            <a:endPar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En otros casos, tratándose de especies hidrobiológicas incautadas en su estado natural o procesadas, podrá el juez ordenar su almacenamiento y posterior subasta por intermedio de un martillero público. Si no es posible decretar esa orden, el juez podrá permitir el procesamiento de las especies hidrobiológicas incautadas, reteniendo el producto elaborado.</a:t>
            </a:r>
          </a:p>
          <a:p>
            <a:pPr indent="336947" algn="just" eaLnBrk="0" fontAlgn="base" hangingPunct="0">
              <a:lnSpc>
                <a:spcPct val="150000"/>
              </a:lnSpc>
              <a:spcBef>
                <a:spcPct val="0"/>
              </a:spcBef>
              <a:spcAft>
                <a:spcPct val="0"/>
              </a:spcAft>
            </a:pPr>
            <a:endParaRPr lang="es-CL" altLang="es-CL" sz="1200" dirty="0">
              <a:solidFill>
                <a:schemeClr val="bg1"/>
              </a:solidFill>
              <a:latin typeface="Arial" panose="020B0604020202020204" pitchFamily="34" charset="0"/>
              <a:cs typeface="Arial" panose="020B0604020202020204" pitchFamily="34" charset="0"/>
            </a:endParaRPr>
          </a:p>
          <a:p>
            <a:pPr indent="336947" algn="just" eaLnBrk="0" fontAlgn="base" hangingPunct="0">
              <a:lnSpc>
                <a:spcPct val="150000"/>
              </a:lnSpc>
              <a:spcBef>
                <a:spcPct val="0"/>
              </a:spcBef>
              <a:spcAft>
                <a:spcPct val="0"/>
              </a:spcAft>
            </a:pPr>
            <a:r>
              <a:rPr lang="es-ES" alt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rPr>
              <a:t>Respecto a las especies hidrobiológicas o sus productos derivados sujetos a medidas de administración pesquera, extraídas de parques o reservas marinas, deberán destinarse sólo a instituciones de beneficencia o similares u ordenarse su destrucción.</a:t>
            </a:r>
          </a:p>
        </p:txBody>
      </p:sp>
      <p:grpSp>
        <p:nvGrpSpPr>
          <p:cNvPr id="4" name="Grupo 3">
            <a:extLst>
              <a:ext uri="{FF2B5EF4-FFF2-40B4-BE49-F238E27FC236}">
                <a16:creationId xmlns:a16="http://schemas.microsoft.com/office/drawing/2014/main" id="{BF060030-6988-4F63-A6D0-C62A991310A0}"/>
              </a:ext>
            </a:extLst>
          </p:cNvPr>
          <p:cNvGrpSpPr/>
          <p:nvPr/>
        </p:nvGrpSpPr>
        <p:grpSpPr>
          <a:xfrm>
            <a:off x="7869765" y="1380472"/>
            <a:ext cx="3551205" cy="4231433"/>
            <a:chOff x="7361765" y="1380472"/>
            <a:chExt cx="3551205" cy="4231433"/>
          </a:xfrm>
        </p:grpSpPr>
        <p:pic>
          <p:nvPicPr>
            <p:cNvPr id="7" name="0 Imagen"/>
            <p:cNvPicPr/>
            <p:nvPr/>
          </p:nvPicPr>
          <p:blipFill rotWithShape="1">
            <a:blip r:embed="rId3" cstate="print">
              <a:extLst>
                <a:ext uri="{28A0092B-C50C-407E-A947-70E740481C1C}">
                  <a14:useLocalDpi xmlns:a14="http://schemas.microsoft.com/office/drawing/2010/main" val="0"/>
                </a:ext>
              </a:extLst>
            </a:blip>
            <a:srcRect r="19741"/>
            <a:stretch/>
          </p:blipFill>
          <p:spPr>
            <a:xfrm>
              <a:off x="9197531" y="1380472"/>
              <a:ext cx="1712333" cy="1299902"/>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39714" t="24508"/>
            <a:stretch/>
          </p:blipFill>
          <p:spPr>
            <a:xfrm>
              <a:off x="8972446" y="2779751"/>
              <a:ext cx="1937418" cy="1188626"/>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10412" b="14413"/>
            <a:stretch/>
          </p:blipFill>
          <p:spPr>
            <a:xfrm>
              <a:off x="9046927" y="4064086"/>
              <a:ext cx="1866043" cy="1547819"/>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t="28952"/>
            <a:stretch/>
          </p:blipFill>
          <p:spPr>
            <a:xfrm>
              <a:off x="7371401" y="4064087"/>
              <a:ext cx="1539741" cy="1547818"/>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p:cNvPicPr>
              <a:picLocks noChangeAspect="1"/>
            </p:cNvPicPr>
            <p:nvPr/>
          </p:nvPicPr>
          <p:blipFill rotWithShape="1">
            <a:blip r:embed="rId7" cstate="print">
              <a:extLst>
                <a:ext uri="{28A0092B-C50C-407E-A947-70E740481C1C}">
                  <a14:useLocalDpi xmlns:a14="http://schemas.microsoft.com/office/drawing/2010/main" val="0"/>
                </a:ext>
              </a:extLst>
            </a:blip>
            <a:srcRect t="19683"/>
            <a:stretch/>
          </p:blipFill>
          <p:spPr>
            <a:xfrm>
              <a:off x="7371401" y="2779751"/>
              <a:ext cx="1469581" cy="1188626"/>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1765" y="1384139"/>
              <a:ext cx="1733202" cy="1299902"/>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
        <p:nvSpPr>
          <p:cNvPr id="18" name="Marcador de número de diapositiva 17">
            <a:extLst>
              <a:ext uri="{FF2B5EF4-FFF2-40B4-BE49-F238E27FC236}">
                <a16:creationId xmlns:a16="http://schemas.microsoft.com/office/drawing/2014/main" id="{B694BB07-8B20-19AA-FECA-FD52E422A3E6}"/>
              </a:ext>
            </a:extLst>
          </p:cNvPr>
          <p:cNvSpPr>
            <a:spLocks noGrp="1"/>
          </p:cNvSpPr>
          <p:nvPr>
            <p:ph type="sldNum" sz="quarter" idx="12"/>
          </p:nvPr>
        </p:nvSpPr>
        <p:spPr/>
        <p:txBody>
          <a:bodyPr/>
          <a:lstStyle/>
          <a:p>
            <a:fld id="{2F4F2BAB-4505-49E2-B27A-4CAAD9C0F52F}" type="slidenum">
              <a:rPr lang="es-CL" smtClean="0"/>
              <a:t>31</a:t>
            </a:fld>
            <a:endParaRPr lang="es-CL"/>
          </a:p>
        </p:txBody>
      </p:sp>
    </p:spTree>
    <p:extLst>
      <p:ext uri="{BB962C8B-B14F-4D97-AF65-F5344CB8AC3E}">
        <p14:creationId xmlns:p14="http://schemas.microsoft.com/office/powerpoint/2010/main" val="73252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37152" y="1196885"/>
            <a:ext cx="10917696" cy="1015663"/>
          </a:xfrm>
          <a:prstGeom prst="rect">
            <a:avLst/>
          </a:prstGeom>
        </p:spPr>
        <p:txBody>
          <a:bodyPr wrap="square">
            <a:spAutoFit/>
          </a:bodyPr>
          <a:lstStyle/>
          <a:p>
            <a:pPr indent="337185" algn="just">
              <a:lnSpc>
                <a:spcPct val="150000"/>
              </a:lnSpc>
            </a:pPr>
            <a:r>
              <a:rPr lang="es-ES" sz="1000" dirty="0">
                <a:solidFill>
                  <a:schemeClr val="bg1"/>
                </a:solidFill>
                <a:latin typeface="Arial" panose="020B0604020202020204" pitchFamily="34" charset="0"/>
                <a:ea typeface="Times New Roman" panose="02020603050405020304" pitchFamily="18" charset="0"/>
              </a:rPr>
              <a:t>	Durante el año 2024, las tareas de fiscalización dieron por resultado la incautación de un total de 215 t de recursos hidrobiológicos (Tabla N° </a:t>
            </a:r>
            <a:r>
              <a:rPr lang="es-ES" sz="1000" dirty="0" smtClean="0">
                <a:solidFill>
                  <a:schemeClr val="bg1"/>
                </a:solidFill>
                <a:latin typeface="Arial" panose="020B0604020202020204" pitchFamily="34" charset="0"/>
                <a:ea typeface="Times New Roman" panose="02020603050405020304" pitchFamily="18" charset="0"/>
              </a:rPr>
              <a:t>10). </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indent="337185" algn="just">
              <a:lnSpc>
                <a:spcPct val="150000"/>
              </a:lnSpc>
            </a:pP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Los recursos incautados corresponden principalmente a peces con 84,5 t (39%), seguido por los moluscos, los cuales alcanzaron 62,9 t (29%), algas con 59,2 t (28%), equinodermos con 7,9 t (4%) y finalmente los crustáceos con 0,6 t (0,3%) (Fig. N° </a:t>
            </a:r>
            <a:r>
              <a:rPr lang="es-ES" sz="1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a:t>
            </a:r>
            <a:endParaRPr lang="es-CL" sz="1000" dirty="0">
              <a:solidFill>
                <a:schemeClr val="bg1"/>
              </a:solidFill>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1D4A0CF2-1384-C105-4089-105C49E04E2C}"/>
              </a:ext>
            </a:extLst>
          </p:cNvPr>
          <p:cNvGrpSpPr/>
          <p:nvPr/>
        </p:nvGrpSpPr>
        <p:grpSpPr>
          <a:xfrm>
            <a:off x="637152" y="2359479"/>
            <a:ext cx="10901234" cy="3020763"/>
            <a:chOff x="762658" y="2359479"/>
            <a:chExt cx="10901234" cy="3020763"/>
          </a:xfrm>
        </p:grpSpPr>
        <p:grpSp>
          <p:nvGrpSpPr>
            <p:cNvPr id="4" name="Grupo 3">
              <a:extLst>
                <a:ext uri="{FF2B5EF4-FFF2-40B4-BE49-F238E27FC236}">
                  <a16:creationId xmlns:a16="http://schemas.microsoft.com/office/drawing/2014/main" id="{A0E38F40-6D0E-578A-49A1-7D8D3E2BCC74}"/>
                </a:ext>
              </a:extLst>
            </p:cNvPr>
            <p:cNvGrpSpPr/>
            <p:nvPr/>
          </p:nvGrpSpPr>
          <p:grpSpPr>
            <a:xfrm>
              <a:off x="3547611" y="2590312"/>
              <a:ext cx="4251233" cy="2550741"/>
              <a:chOff x="4722663" y="4439024"/>
              <a:chExt cx="2756807" cy="1654085"/>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663" y="4439024"/>
                <a:ext cx="2756807" cy="165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6809691" y="5620857"/>
                <a:ext cx="669779" cy="139709"/>
              </a:xfrm>
              <a:prstGeom prst="rect">
                <a:avLst/>
              </a:prstGeom>
              <a:noFill/>
            </p:spPr>
            <p:txBody>
              <a:bodyPr wrap="square" rtlCol="0">
                <a:spAutoFit/>
              </a:bodyPr>
              <a:lstStyle/>
              <a:p>
                <a:r>
                  <a:rPr lang="es-ES" sz="800" b="1" dirty="0">
                    <a:solidFill>
                      <a:srgbClr val="002060"/>
                    </a:solidFill>
                    <a:latin typeface="Arial" panose="020B0604020202020204" pitchFamily="34" charset="0"/>
                    <a:cs typeface="Arial" panose="020B0604020202020204" pitchFamily="34" charset="0"/>
                  </a:rPr>
                  <a:t>Fig. N° </a:t>
                </a:r>
                <a:r>
                  <a:rPr lang="es-ES" sz="800" b="1" dirty="0" smtClean="0">
                    <a:solidFill>
                      <a:srgbClr val="002060"/>
                    </a:solidFill>
                    <a:latin typeface="Arial" panose="020B0604020202020204" pitchFamily="34" charset="0"/>
                    <a:cs typeface="Arial" panose="020B0604020202020204" pitchFamily="34" charset="0"/>
                  </a:rPr>
                  <a:t>1</a:t>
                </a:r>
                <a:endParaRPr lang="es-CL" sz="800" b="1" dirty="0">
                  <a:solidFill>
                    <a:srgbClr val="002060"/>
                  </a:solidFill>
                  <a:latin typeface="Arial" panose="020B0604020202020204" pitchFamily="34" charset="0"/>
                  <a:cs typeface="Arial" panose="020B0604020202020204" pitchFamily="34" charset="0"/>
                </a:endParaRPr>
              </a:p>
            </p:txBody>
          </p:sp>
        </p:grpSp>
        <p:grpSp>
          <p:nvGrpSpPr>
            <p:cNvPr id="15" name="Grupo 14">
              <a:extLst>
                <a:ext uri="{FF2B5EF4-FFF2-40B4-BE49-F238E27FC236}">
                  <a16:creationId xmlns:a16="http://schemas.microsoft.com/office/drawing/2014/main" id="{2041BEB6-18AC-80F7-A3A3-262089904D49}"/>
                </a:ext>
              </a:extLst>
            </p:cNvPr>
            <p:cNvGrpSpPr/>
            <p:nvPr/>
          </p:nvGrpSpPr>
          <p:grpSpPr>
            <a:xfrm>
              <a:off x="7985277" y="2590312"/>
              <a:ext cx="3678615" cy="2789930"/>
              <a:chOff x="8210069" y="2351123"/>
              <a:chExt cx="3678615" cy="2789930"/>
            </a:xfrm>
          </p:grpSpPr>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069" y="2351124"/>
                <a:ext cx="1670925" cy="1253194"/>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17179" b="20107"/>
              <a:stretch/>
            </p:blipFill>
            <p:spPr>
              <a:xfrm>
                <a:off x="8219254" y="3743841"/>
                <a:ext cx="1670925" cy="1397212"/>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5735" y="2351123"/>
                <a:ext cx="1862949" cy="1253194"/>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5735" y="3743841"/>
                <a:ext cx="1862949" cy="1397212"/>
              </a:xfrm>
              <a:prstGeom prst="rect">
                <a:avLst/>
              </a:prstGeom>
              <a:ln w="190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grpSp>
          <p:nvGrpSpPr>
            <p:cNvPr id="14" name="Grupo 13">
              <a:extLst>
                <a:ext uri="{FF2B5EF4-FFF2-40B4-BE49-F238E27FC236}">
                  <a16:creationId xmlns:a16="http://schemas.microsoft.com/office/drawing/2014/main" id="{65D60F58-1AC2-B221-75E8-7119D1BAF31D}"/>
                </a:ext>
              </a:extLst>
            </p:cNvPr>
            <p:cNvGrpSpPr/>
            <p:nvPr/>
          </p:nvGrpSpPr>
          <p:grpSpPr>
            <a:xfrm>
              <a:off x="762658" y="2359479"/>
              <a:ext cx="2794809" cy="2848306"/>
              <a:chOff x="637152" y="2676567"/>
              <a:chExt cx="2794809" cy="2848306"/>
            </a:xfrm>
          </p:grpSpPr>
          <p:sp>
            <p:nvSpPr>
              <p:cNvPr id="9" name="Rectángulo 8"/>
              <p:cNvSpPr/>
              <p:nvPr/>
            </p:nvSpPr>
            <p:spPr>
              <a:xfrm>
                <a:off x="637152" y="2676567"/>
                <a:ext cx="2794809" cy="430887"/>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10: </a:t>
                </a:r>
                <a:r>
                  <a:rPr lang="es-ES" sz="1100" b="1" i="1" dirty="0">
                    <a:solidFill>
                      <a:schemeClr val="accent4"/>
                    </a:solidFill>
                    <a:latin typeface="Arial" panose="020B0604020202020204" pitchFamily="34" charset="0"/>
                    <a:cs typeface="Arial" panose="020B0604020202020204" pitchFamily="34" charset="0"/>
                  </a:rPr>
                  <a:t>Resumen de recursos incautados.</a:t>
                </a:r>
                <a:endParaRPr lang="es-CL" sz="1100" b="1" i="1" dirty="0">
                  <a:solidFill>
                    <a:schemeClr val="accent4"/>
                  </a:solidFill>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D6B8A44E-89E5-6D9A-FE6F-60442C45B1A2}"/>
                  </a:ext>
                </a:extLst>
              </p:cNvPr>
              <p:cNvSpPr/>
              <p:nvPr/>
            </p:nvSpPr>
            <p:spPr>
              <a:xfrm>
                <a:off x="712516" y="3376706"/>
                <a:ext cx="2479006" cy="187661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3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225" y="3110374"/>
                <a:ext cx="2479007" cy="241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Marcador de número de diapositiva 21">
            <a:extLst>
              <a:ext uri="{FF2B5EF4-FFF2-40B4-BE49-F238E27FC236}">
                <a16:creationId xmlns:a16="http://schemas.microsoft.com/office/drawing/2014/main" id="{D11B82B4-4D19-FFD6-18C8-7D8672B0EF31}"/>
              </a:ext>
            </a:extLst>
          </p:cNvPr>
          <p:cNvSpPr>
            <a:spLocks noGrp="1"/>
          </p:cNvSpPr>
          <p:nvPr>
            <p:ph type="sldNum" sz="quarter" idx="12"/>
          </p:nvPr>
        </p:nvSpPr>
        <p:spPr/>
        <p:txBody>
          <a:bodyPr/>
          <a:lstStyle/>
          <a:p>
            <a:fld id="{2F4F2BAB-4505-49E2-B27A-4CAAD9C0F52F}" type="slidenum">
              <a:rPr lang="es-CL" smtClean="0"/>
              <a:t>32</a:t>
            </a:fld>
            <a:endParaRPr lang="es-CL"/>
          </a:p>
        </p:txBody>
      </p:sp>
    </p:spTree>
    <p:extLst>
      <p:ext uri="{BB962C8B-B14F-4D97-AF65-F5344CB8AC3E}">
        <p14:creationId xmlns:p14="http://schemas.microsoft.com/office/powerpoint/2010/main" val="3330149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37152" y="1196885"/>
            <a:ext cx="10917696" cy="294632"/>
          </a:xfrm>
          <a:prstGeom prst="rect">
            <a:avLst/>
          </a:prstGeom>
        </p:spPr>
        <p:txBody>
          <a:bodyPr wrap="square">
            <a:spAutoFit/>
          </a:bodyPr>
          <a:lstStyle/>
          <a:p>
            <a:pPr indent="337185" algn="just">
              <a:lnSpc>
                <a:spcPct val="150000"/>
              </a:lnSpc>
            </a:pPr>
            <a:r>
              <a:rPr lang="es-ES" sz="1000" dirty="0">
                <a:solidFill>
                  <a:schemeClr val="bg1"/>
                </a:solidFill>
                <a:latin typeface="Arial" panose="020B0604020202020204" pitchFamily="34" charset="0"/>
                <a:ea typeface="Times New Roman" panose="02020603050405020304" pitchFamily="18" charset="0"/>
              </a:rPr>
              <a:t>	</a:t>
            </a:r>
            <a:endParaRPr lang="es-CL" sz="1000" dirty="0">
              <a:solidFill>
                <a:schemeClr val="bg1"/>
              </a:solidFill>
              <a:latin typeface="Arial" panose="020B0604020202020204" pitchFamily="34" charset="0"/>
              <a:cs typeface="Arial" panose="020B0604020202020204" pitchFamily="34" charset="0"/>
            </a:endParaRPr>
          </a:p>
        </p:txBody>
      </p:sp>
      <p:sp>
        <p:nvSpPr>
          <p:cNvPr id="22" name="Marcador de número de diapositiva 21">
            <a:extLst>
              <a:ext uri="{FF2B5EF4-FFF2-40B4-BE49-F238E27FC236}">
                <a16:creationId xmlns:a16="http://schemas.microsoft.com/office/drawing/2014/main" id="{D11B82B4-4D19-FFD6-18C8-7D8672B0EF31}"/>
              </a:ext>
            </a:extLst>
          </p:cNvPr>
          <p:cNvSpPr>
            <a:spLocks noGrp="1"/>
          </p:cNvSpPr>
          <p:nvPr>
            <p:ph type="sldNum" sz="quarter" idx="12"/>
          </p:nvPr>
        </p:nvSpPr>
        <p:spPr/>
        <p:txBody>
          <a:bodyPr/>
          <a:lstStyle/>
          <a:p>
            <a:fld id="{2F4F2BAB-4505-49E2-B27A-4CAAD9C0F52F}" type="slidenum">
              <a:rPr lang="es-CL" smtClean="0"/>
              <a:t>33</a:t>
            </a:fld>
            <a:endParaRPr lang="es-CL"/>
          </a:p>
        </p:txBody>
      </p:sp>
      <p:pic>
        <p:nvPicPr>
          <p:cNvPr id="17" name="Imagen 16"/>
          <p:cNvPicPr/>
          <p:nvPr/>
        </p:nvPicPr>
        <p:blipFill rotWithShape="1">
          <a:blip r:embed="rId3"/>
          <a:srcRect l="21080" t="30459" r="21732" b="19242"/>
          <a:stretch/>
        </p:blipFill>
        <p:spPr bwMode="auto">
          <a:xfrm>
            <a:off x="176720" y="2207140"/>
            <a:ext cx="2621643" cy="138398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4244" b="11519"/>
          <a:stretch/>
        </p:blipFill>
        <p:spPr>
          <a:xfrm>
            <a:off x="195873" y="947430"/>
            <a:ext cx="4400509" cy="1108127"/>
          </a:xfrm>
          <a:prstGeom prst="rect">
            <a:avLst/>
          </a:prstGeom>
          <a:ln>
            <a:solidFill>
              <a:schemeClr val="bg1"/>
            </a:solidFill>
          </a:ln>
          <a:effectLst>
            <a:outerShdw blurRad="292100" dist="139700" dir="2700000" algn="tl" rotWithShape="0">
              <a:srgbClr val="333333">
                <a:alpha val="65000"/>
              </a:srgbClr>
            </a:outerShdw>
          </a:effectLst>
        </p:spPr>
      </p:pic>
      <p:sp>
        <p:nvSpPr>
          <p:cNvPr id="11" name="CuadroTexto 10"/>
          <p:cNvSpPr txBox="1"/>
          <p:nvPr/>
        </p:nvSpPr>
        <p:spPr>
          <a:xfrm>
            <a:off x="618307" y="463956"/>
            <a:ext cx="6383383" cy="400110"/>
          </a:xfrm>
          <a:prstGeom prst="rect">
            <a:avLst/>
          </a:prstGeom>
          <a:noFill/>
        </p:spPr>
        <p:txBody>
          <a:bodyPr wrap="square" rtlCol="0">
            <a:spAutoFit/>
          </a:bodyPr>
          <a:lstStyle/>
          <a:p>
            <a:r>
              <a:rPr lang="es-ES" sz="2000" dirty="0" smtClean="0">
                <a:solidFill>
                  <a:schemeClr val="accent4">
                    <a:lumMod val="75000"/>
                  </a:schemeClr>
                </a:solidFill>
                <a:latin typeface="Arial" panose="020B0604020202020204" pitchFamily="34" charset="0"/>
                <a:cs typeface="Arial" panose="020B0604020202020204" pitchFamily="34" charset="0"/>
              </a:rPr>
              <a:t>Incautaciones relevantes 2024</a:t>
            </a:r>
            <a:endParaRPr lang="es-CL" sz="2000" dirty="0">
              <a:solidFill>
                <a:schemeClr val="accent4">
                  <a:lumMod val="75000"/>
                </a:schemeClr>
              </a:solidFill>
              <a:latin typeface="Arial" panose="020B0604020202020204" pitchFamily="34" charset="0"/>
              <a:cs typeface="Arial" panose="020B0604020202020204" pitchFamily="34" charset="0"/>
            </a:endParaRPr>
          </a:p>
        </p:txBody>
      </p:sp>
      <p:sp>
        <p:nvSpPr>
          <p:cNvPr id="12" name="Rectángulo 11"/>
          <p:cNvSpPr/>
          <p:nvPr/>
        </p:nvSpPr>
        <p:spPr>
          <a:xfrm>
            <a:off x="4841964" y="1055374"/>
            <a:ext cx="7019109" cy="2477601"/>
          </a:xfrm>
          <a:prstGeom prst="rect">
            <a:avLst/>
          </a:prstGeom>
        </p:spPr>
        <p:txBody>
          <a:bodyPr wrap="square">
            <a:spAutoFit/>
          </a:bodyPr>
          <a:lstStyle/>
          <a:p>
            <a:pPr algn="just"/>
            <a:r>
              <a:rPr lang="es-ES" sz="1100" dirty="0">
                <a:solidFill>
                  <a:schemeClr val="bg1"/>
                </a:solidFill>
                <a:latin typeface="Arial" panose="020B0604020202020204" pitchFamily="34" charset="0"/>
                <a:cs typeface="Arial" panose="020B0604020202020204" pitchFamily="34" charset="0"/>
              </a:rPr>
              <a:t>La Capitanía de Puerto de Patache, recibió una denuncia de pesca ilegal en cercanías a Caleta </a:t>
            </a:r>
            <a:r>
              <a:rPr lang="es-ES" sz="1100" dirty="0" err="1">
                <a:solidFill>
                  <a:schemeClr val="bg1"/>
                </a:solidFill>
                <a:latin typeface="Arial" panose="020B0604020202020204" pitchFamily="34" charset="0"/>
                <a:cs typeface="Arial" panose="020B0604020202020204" pitchFamily="34" charset="0"/>
              </a:rPr>
              <a:t>Chipana</a:t>
            </a:r>
            <a:r>
              <a:rPr lang="es-ES" sz="1100" dirty="0">
                <a:solidFill>
                  <a:schemeClr val="bg1"/>
                </a:solidFill>
                <a:latin typeface="Arial" panose="020B0604020202020204" pitchFamily="34" charset="0"/>
                <a:cs typeface="Arial" panose="020B0604020202020204" pitchFamily="34" charset="0"/>
              </a:rPr>
              <a:t>, donde una lancha pesquera artesanal </a:t>
            </a:r>
            <a:r>
              <a:rPr lang="es-ES" sz="1100" dirty="0" smtClean="0">
                <a:solidFill>
                  <a:schemeClr val="bg1"/>
                </a:solidFill>
                <a:latin typeface="Arial" panose="020B0604020202020204" pitchFamily="34" charset="0"/>
                <a:cs typeface="Arial" panose="020B0604020202020204" pitchFamily="34" charset="0"/>
              </a:rPr>
              <a:t>con </a:t>
            </a:r>
            <a:r>
              <a:rPr lang="es-ES" sz="1100" dirty="0">
                <a:solidFill>
                  <a:schemeClr val="bg1"/>
                </a:solidFill>
                <a:latin typeface="Arial" panose="020B0604020202020204" pitchFamily="34" charset="0"/>
                <a:cs typeface="Arial" panose="020B0604020202020204" pitchFamily="34" charset="0"/>
              </a:rPr>
              <a:t>dimensiones inferiores a los 12 metros de </a:t>
            </a:r>
            <a:r>
              <a:rPr lang="es-ES" sz="1100" dirty="0" smtClean="0">
                <a:solidFill>
                  <a:schemeClr val="bg1"/>
                </a:solidFill>
                <a:latin typeface="Arial" panose="020B0604020202020204" pitchFamily="34" charset="0"/>
                <a:cs typeface="Arial" panose="020B0604020202020204" pitchFamily="34" charset="0"/>
              </a:rPr>
              <a:t>eslora, </a:t>
            </a:r>
            <a:r>
              <a:rPr lang="es-ES" sz="1100" dirty="0">
                <a:solidFill>
                  <a:schemeClr val="bg1"/>
                </a:solidFill>
                <a:latin typeface="Arial" panose="020B0604020202020204" pitchFamily="34" charset="0"/>
                <a:cs typeface="Arial" panose="020B0604020202020204" pitchFamily="34" charset="0"/>
              </a:rPr>
              <a:t>fue sorprendida realizando faenas de pesca de cerco dentro de la primera milla náutica </a:t>
            </a:r>
            <a:r>
              <a:rPr lang="es-ES" sz="1100" dirty="0" smtClean="0">
                <a:solidFill>
                  <a:schemeClr val="bg1"/>
                </a:solidFill>
                <a:latin typeface="Arial" panose="020B0604020202020204" pitchFamily="34" charset="0"/>
                <a:cs typeface="Arial" panose="020B0604020202020204" pitchFamily="34" charset="0"/>
              </a:rPr>
              <a:t>durante </a:t>
            </a:r>
            <a:r>
              <a:rPr lang="es-ES" sz="1100" dirty="0">
                <a:solidFill>
                  <a:schemeClr val="bg1"/>
                </a:solidFill>
                <a:latin typeface="Arial" panose="020B0604020202020204" pitchFamily="34" charset="0"/>
                <a:cs typeface="Arial" panose="020B0604020202020204" pitchFamily="34" charset="0"/>
              </a:rPr>
              <a:t>la mañana del día lunes 24 de </a:t>
            </a:r>
            <a:r>
              <a:rPr lang="es-ES" sz="1100" dirty="0" smtClean="0">
                <a:solidFill>
                  <a:schemeClr val="bg1"/>
                </a:solidFill>
                <a:latin typeface="Arial" panose="020B0604020202020204" pitchFamily="34" charset="0"/>
                <a:cs typeface="Arial" panose="020B0604020202020204" pitchFamily="34" charset="0"/>
              </a:rPr>
              <a:t>junio de 2024.</a:t>
            </a:r>
            <a:endParaRPr lang="es-ES" sz="1100" dirty="0">
              <a:solidFill>
                <a:schemeClr val="bg1"/>
              </a:solidFill>
              <a:latin typeface="Arial" panose="020B0604020202020204" pitchFamily="34" charset="0"/>
              <a:cs typeface="Arial" panose="020B0604020202020204" pitchFamily="34" charset="0"/>
            </a:endParaRPr>
          </a:p>
          <a:p>
            <a:pPr algn="just"/>
            <a:endParaRPr lang="es-ES" sz="1100" dirty="0">
              <a:solidFill>
                <a:schemeClr val="bg1"/>
              </a:solidFill>
              <a:latin typeface="Arial" panose="020B0604020202020204" pitchFamily="34" charset="0"/>
              <a:cs typeface="Arial" panose="020B0604020202020204" pitchFamily="34" charset="0"/>
            </a:endParaRPr>
          </a:p>
          <a:p>
            <a:pPr algn="just"/>
            <a:r>
              <a:rPr lang="es-ES" sz="1100" dirty="0">
                <a:solidFill>
                  <a:schemeClr val="bg1"/>
                </a:solidFill>
                <a:latin typeface="Arial" panose="020B0604020202020204" pitchFamily="34" charset="0"/>
                <a:cs typeface="Arial" panose="020B0604020202020204" pitchFamily="34" charset="0"/>
              </a:rPr>
              <a:t>Enseguida, la Autoridad Marítima local dispuso el zarpe de la </a:t>
            </a:r>
            <a:r>
              <a:rPr lang="es-ES" sz="1100" dirty="0" smtClean="0">
                <a:solidFill>
                  <a:schemeClr val="bg1"/>
                </a:solidFill>
                <a:latin typeface="Arial" panose="020B0604020202020204" pitchFamily="34" charset="0"/>
                <a:cs typeface="Arial" panose="020B0604020202020204" pitchFamily="34" charset="0"/>
              </a:rPr>
              <a:t>Patrullera, </a:t>
            </a:r>
            <a:r>
              <a:rPr lang="es-ES" sz="1100" dirty="0">
                <a:solidFill>
                  <a:schemeClr val="bg1"/>
                </a:solidFill>
                <a:latin typeface="Arial" panose="020B0604020202020204" pitchFamily="34" charset="0"/>
                <a:cs typeface="Arial" panose="020B0604020202020204" pitchFamily="34" charset="0"/>
              </a:rPr>
              <a:t>la cual se dirigió al sector y logró interceptar la embarcación en cuestión, incautando de manera preliminar un total de 40 toneladas del recurso sardina española y el sello de la red.</a:t>
            </a:r>
          </a:p>
          <a:p>
            <a:endParaRPr lang="es-ES" sz="1100" dirty="0">
              <a:solidFill>
                <a:schemeClr val="bg1"/>
              </a:solidFill>
              <a:latin typeface="Arial" panose="020B0604020202020204" pitchFamily="34" charset="0"/>
              <a:cs typeface="Arial" panose="020B0604020202020204" pitchFamily="34" charset="0"/>
            </a:endParaRPr>
          </a:p>
          <a:p>
            <a:pPr algn="just"/>
            <a:r>
              <a:rPr lang="es-ES" sz="1100" dirty="0">
                <a:solidFill>
                  <a:schemeClr val="bg1"/>
                </a:solidFill>
                <a:latin typeface="Arial" panose="020B0604020202020204" pitchFamily="34" charset="0"/>
                <a:cs typeface="Arial" panose="020B0604020202020204" pitchFamily="34" charset="0"/>
              </a:rPr>
              <a:t>El patrón de la embarcación, fue denunciado ante el Juzgado de Letras de Iquique por infringir el D.S. Nº408 de 1986, que regula las actividades pesqueras en aguas nacionales. Asimismo, debido a la gravedad de los hechos, tras su recalada en Iquique, la embarcación fue fiscalizada por personal dependiente de la Capitanía de Puerto y </a:t>
            </a:r>
            <a:r>
              <a:rPr lang="es-ES" sz="1100" dirty="0" err="1">
                <a:solidFill>
                  <a:schemeClr val="bg1"/>
                </a:solidFill>
                <a:latin typeface="Arial" panose="020B0604020202020204" pitchFamily="34" charset="0"/>
                <a:cs typeface="Arial" panose="020B0604020202020204" pitchFamily="34" charset="0"/>
              </a:rPr>
              <a:t>Sernapesca</a:t>
            </a:r>
            <a:r>
              <a:rPr lang="es-ES" sz="1100" dirty="0">
                <a:solidFill>
                  <a:schemeClr val="bg1"/>
                </a:solidFill>
                <a:latin typeface="Arial" panose="020B0604020202020204" pitchFamily="34" charset="0"/>
                <a:cs typeface="Arial" panose="020B0604020202020204" pitchFamily="34" charset="0"/>
              </a:rPr>
              <a:t>, corroborándose que el total incautado era de 54 toneladas de sardina española.</a:t>
            </a:r>
          </a:p>
          <a:p>
            <a:endParaRPr lang="es-ES" sz="1200" dirty="0">
              <a:solidFill>
                <a:schemeClr val="bg1"/>
              </a:solidFill>
              <a:latin typeface="Arial" panose="020B0604020202020204" pitchFamily="34" charset="0"/>
              <a:cs typeface="Arial" panose="020B0604020202020204" pitchFamily="34" charset="0"/>
            </a:endParaRPr>
          </a:p>
        </p:txBody>
      </p:sp>
      <p:pic>
        <p:nvPicPr>
          <p:cNvPr id="23" name="Imagen 22"/>
          <p:cNvPicPr/>
          <p:nvPr/>
        </p:nvPicPr>
        <p:blipFill rotWithShape="1">
          <a:blip r:embed="rId5"/>
          <a:srcRect l="21166" t="28997" r="22186" b="18606"/>
          <a:stretch/>
        </p:blipFill>
        <p:spPr bwMode="auto">
          <a:xfrm>
            <a:off x="2927714" y="2221230"/>
            <a:ext cx="1809595" cy="1355803"/>
          </a:xfrm>
          <a:prstGeom prst="rect">
            <a:avLst/>
          </a:prstGeom>
          <a:solidFill>
            <a:srgbClr val="FFFFFF">
              <a:shade val="85000"/>
            </a:srgbClr>
          </a:solidFill>
          <a:ln w="349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325" y="4790035"/>
            <a:ext cx="2262802" cy="16971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4508" y="4786846"/>
            <a:ext cx="2262801" cy="16971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24"/>
          <p:cNvPicPr>
            <a:picLocks noChangeAspect="1"/>
          </p:cNvPicPr>
          <p:nvPr/>
        </p:nvPicPr>
        <p:blipFill rotWithShape="1">
          <a:blip r:embed="rId8">
            <a:extLst>
              <a:ext uri="{28A0092B-C50C-407E-A947-70E740481C1C}">
                <a14:useLocalDpi xmlns:a14="http://schemas.microsoft.com/office/drawing/2010/main" val="0"/>
              </a:ext>
            </a:extLst>
          </a:blip>
          <a:srcRect b="10552"/>
          <a:stretch/>
        </p:blipFill>
        <p:spPr>
          <a:xfrm>
            <a:off x="120189" y="3698648"/>
            <a:ext cx="4708638" cy="101809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ángulo 25"/>
          <p:cNvSpPr/>
          <p:nvPr/>
        </p:nvSpPr>
        <p:spPr>
          <a:xfrm>
            <a:off x="4907208" y="4207695"/>
            <a:ext cx="7019109" cy="1754326"/>
          </a:xfrm>
          <a:prstGeom prst="rect">
            <a:avLst/>
          </a:prstGeom>
        </p:spPr>
        <p:txBody>
          <a:bodyPr wrap="square">
            <a:spAutoFit/>
          </a:bodyPr>
          <a:lstStyle/>
          <a:p>
            <a:pPr algn="just"/>
            <a:r>
              <a:rPr lang="es-CL" sz="1200" dirty="0" smtClean="0">
                <a:solidFill>
                  <a:schemeClr val="bg1"/>
                </a:solidFill>
                <a:latin typeface="Arial" panose="020B0604020202020204" pitchFamily="34" charset="0"/>
                <a:ea typeface="Calibri" panose="020F0502020204030204" pitchFamily="34" charset="0"/>
              </a:rPr>
              <a:t>En </a:t>
            </a:r>
            <a:r>
              <a:rPr lang="es-CL" sz="1200" dirty="0">
                <a:solidFill>
                  <a:schemeClr val="bg1"/>
                </a:solidFill>
                <a:latin typeface="Arial" panose="020B0604020202020204" pitchFamily="34" charset="0"/>
                <a:ea typeface="Calibri" panose="020F0502020204030204" pitchFamily="34" charset="0"/>
              </a:rPr>
              <a:t>el marco de los patrullajes que efectúa la Capitanía de Puerto </a:t>
            </a:r>
            <a:r>
              <a:rPr lang="es-CL" sz="1200" dirty="0" smtClean="0">
                <a:solidFill>
                  <a:schemeClr val="bg1"/>
                </a:solidFill>
                <a:latin typeface="Arial" panose="020B0604020202020204" pitchFamily="34" charset="0"/>
                <a:ea typeface="Calibri" panose="020F0502020204030204" pitchFamily="34" charset="0"/>
              </a:rPr>
              <a:t>de </a:t>
            </a:r>
            <a:r>
              <a:rPr lang="es-CL" sz="1200" dirty="0" err="1" smtClean="0">
                <a:solidFill>
                  <a:schemeClr val="bg1"/>
                </a:solidFill>
                <a:latin typeface="Arial" panose="020B0604020202020204" pitchFamily="34" charset="0"/>
                <a:ea typeface="Calibri" panose="020F0502020204030204" pitchFamily="34" charset="0"/>
              </a:rPr>
              <a:t>Chonchi</a:t>
            </a:r>
            <a:r>
              <a:rPr lang="es-CL" sz="1200" dirty="0" smtClean="0">
                <a:solidFill>
                  <a:schemeClr val="bg1"/>
                </a:solidFill>
                <a:latin typeface="Arial" panose="020B0604020202020204" pitchFamily="34" charset="0"/>
                <a:ea typeface="Calibri" panose="020F0502020204030204" pitchFamily="34" charset="0"/>
              </a:rPr>
              <a:t>, para </a:t>
            </a:r>
            <a:r>
              <a:rPr lang="es-CL" sz="1200" dirty="0">
                <a:solidFill>
                  <a:schemeClr val="bg1"/>
                </a:solidFill>
                <a:latin typeface="Arial" panose="020B0604020202020204" pitchFamily="34" charset="0"/>
                <a:ea typeface="Calibri" panose="020F0502020204030204" pitchFamily="34" charset="0"/>
              </a:rPr>
              <a:t>el control de las </a:t>
            </a:r>
            <a:r>
              <a:rPr lang="es-CL" sz="1200" dirty="0" smtClean="0">
                <a:solidFill>
                  <a:schemeClr val="bg1"/>
                </a:solidFill>
                <a:latin typeface="Arial" panose="020B0604020202020204" pitchFamily="34" charset="0"/>
                <a:ea typeface="Calibri" panose="020F0502020204030204" pitchFamily="34" charset="0"/>
              </a:rPr>
              <a:t>naves que </a:t>
            </a:r>
            <a:r>
              <a:rPr lang="es-CL" sz="1200" dirty="0">
                <a:solidFill>
                  <a:schemeClr val="bg1"/>
                </a:solidFill>
                <a:latin typeface="Arial" panose="020B0604020202020204" pitchFamily="34" charset="0"/>
                <a:ea typeface="Calibri" panose="020F0502020204030204" pitchFamily="34" charset="0"/>
              </a:rPr>
              <a:t>operan en el área jurisdiccional, se detectó una embarcación </a:t>
            </a:r>
            <a:r>
              <a:rPr lang="es-CL" sz="1200" dirty="0" smtClean="0">
                <a:solidFill>
                  <a:schemeClr val="bg1"/>
                </a:solidFill>
                <a:latin typeface="Arial" panose="020B0604020202020204" pitchFamily="34" charset="0"/>
                <a:ea typeface="Calibri" panose="020F0502020204030204" pitchFamily="34" charset="0"/>
              </a:rPr>
              <a:t>pesquera artesanal sin </a:t>
            </a:r>
            <a:r>
              <a:rPr lang="es-CL" sz="1200" dirty="0">
                <a:solidFill>
                  <a:schemeClr val="bg1"/>
                </a:solidFill>
                <a:latin typeface="Arial" panose="020B0604020202020204" pitchFamily="34" charset="0"/>
                <a:ea typeface="Calibri" panose="020F0502020204030204" pitchFamily="34" charset="0"/>
              </a:rPr>
              <a:t>identificación que navegaba en las cercanías de </a:t>
            </a:r>
            <a:r>
              <a:rPr lang="es-CL" sz="1200" dirty="0" err="1">
                <a:solidFill>
                  <a:schemeClr val="bg1"/>
                </a:solidFill>
                <a:latin typeface="Arial" panose="020B0604020202020204" pitchFamily="34" charset="0"/>
                <a:ea typeface="Calibri" panose="020F0502020204030204" pitchFamily="34" charset="0"/>
              </a:rPr>
              <a:t>Aituy</a:t>
            </a:r>
            <a:r>
              <a:rPr lang="es-CL" sz="1200" dirty="0" smtClean="0">
                <a:solidFill>
                  <a:schemeClr val="bg1"/>
                </a:solidFill>
                <a:latin typeface="Arial" panose="020B0604020202020204" pitchFamily="34" charset="0"/>
                <a:ea typeface="Calibri" panose="020F0502020204030204" pitchFamily="34" charset="0"/>
              </a:rPr>
              <a:t>, Comuna de </a:t>
            </a:r>
            <a:r>
              <a:rPr lang="es-CL" sz="1200" dirty="0" err="1" smtClean="0">
                <a:solidFill>
                  <a:schemeClr val="bg1"/>
                </a:solidFill>
                <a:latin typeface="Arial" panose="020B0604020202020204" pitchFamily="34" charset="0"/>
                <a:ea typeface="Calibri" panose="020F0502020204030204" pitchFamily="34" charset="0"/>
              </a:rPr>
              <a:t>Queilen</a:t>
            </a:r>
            <a:r>
              <a:rPr lang="es-CL" sz="1200" dirty="0" smtClean="0">
                <a:solidFill>
                  <a:schemeClr val="bg1"/>
                </a:solidFill>
                <a:latin typeface="Arial" panose="020B0604020202020204" pitchFamily="34" charset="0"/>
                <a:ea typeface="Calibri" panose="020F0502020204030204" pitchFamily="34" charset="0"/>
              </a:rPr>
              <a:t>, </a:t>
            </a:r>
            <a:r>
              <a:rPr lang="es-CL" sz="1200" dirty="0">
                <a:solidFill>
                  <a:schemeClr val="bg1"/>
                </a:solidFill>
                <a:latin typeface="Arial" panose="020B0604020202020204" pitchFamily="34" charset="0"/>
                <a:ea typeface="Calibri" panose="020F0502020204030204" pitchFamily="34" charset="0"/>
              </a:rPr>
              <a:t>constatando al </a:t>
            </a:r>
            <a:r>
              <a:rPr lang="es-CL" sz="1200" dirty="0" smtClean="0">
                <a:solidFill>
                  <a:schemeClr val="bg1"/>
                </a:solidFill>
                <a:latin typeface="Arial" panose="020B0604020202020204" pitchFamily="34" charset="0"/>
                <a:ea typeface="Calibri" panose="020F0502020204030204" pitchFamily="34" charset="0"/>
              </a:rPr>
              <a:t>momento de su fiscalización, que no contaba con ningún tipo </a:t>
            </a:r>
            <a:r>
              <a:rPr lang="es-CL" sz="1200" dirty="0">
                <a:solidFill>
                  <a:schemeClr val="bg1"/>
                </a:solidFill>
                <a:latin typeface="Arial" panose="020B0604020202020204" pitchFamily="34" charset="0"/>
                <a:ea typeface="Calibri" panose="020F0502020204030204" pitchFamily="34" charset="0"/>
              </a:rPr>
              <a:t>de documentación y que transportaba 15 toneladas </a:t>
            </a:r>
            <a:r>
              <a:rPr lang="es-CL" sz="1200" dirty="0" smtClean="0">
                <a:solidFill>
                  <a:schemeClr val="bg1"/>
                </a:solidFill>
                <a:latin typeface="Arial" panose="020B0604020202020204" pitchFamily="34" charset="0"/>
                <a:ea typeface="Calibri" panose="020F0502020204030204" pitchFamily="34" charset="0"/>
              </a:rPr>
              <a:t>aproximadamente </a:t>
            </a:r>
            <a:r>
              <a:rPr lang="es-CL" sz="1200" dirty="0">
                <a:solidFill>
                  <a:schemeClr val="bg1"/>
                </a:solidFill>
                <a:latin typeface="Arial" panose="020B0604020202020204" pitchFamily="34" charset="0"/>
                <a:ea typeface="Calibri" panose="020F0502020204030204" pitchFamily="34" charset="0"/>
              </a:rPr>
              <a:t>de recursos, sin poder hacer trazabilidad administrativa del </a:t>
            </a:r>
            <a:r>
              <a:rPr lang="es-CL" sz="1200" dirty="0" smtClean="0">
                <a:solidFill>
                  <a:schemeClr val="bg1"/>
                </a:solidFill>
                <a:latin typeface="Arial" panose="020B0604020202020204" pitchFamily="34" charset="0"/>
                <a:ea typeface="Calibri" panose="020F0502020204030204" pitchFamily="34" charset="0"/>
              </a:rPr>
              <a:t>mismo.</a:t>
            </a:r>
          </a:p>
          <a:p>
            <a:pPr algn="just"/>
            <a:r>
              <a:rPr lang="es-CL" sz="1200" dirty="0" smtClean="0">
                <a:solidFill>
                  <a:schemeClr val="bg1"/>
                </a:solidFill>
                <a:latin typeface="Arial" panose="020B0604020202020204" pitchFamily="34" charset="0"/>
                <a:cs typeface="Arial" panose="020B0604020202020204" pitchFamily="34" charset="0"/>
              </a:rPr>
              <a:t>Cuando la embarcación recaló a puerto se </a:t>
            </a:r>
            <a:r>
              <a:rPr lang="es-CL" sz="1200" dirty="0">
                <a:solidFill>
                  <a:schemeClr val="bg1"/>
                </a:solidFill>
                <a:latin typeface="Arial" panose="020B0604020202020204" pitchFamily="34" charset="0"/>
                <a:cs typeface="Arial" panose="020B0604020202020204" pitchFamily="34" charset="0"/>
              </a:rPr>
              <a:t>procedió a la incautación de 10 toneladas </a:t>
            </a:r>
            <a:r>
              <a:rPr lang="es-CL" sz="1200" dirty="0" smtClean="0">
                <a:solidFill>
                  <a:schemeClr val="bg1"/>
                </a:solidFill>
                <a:latin typeface="Arial" panose="020B0604020202020204" pitchFamily="34" charset="0"/>
                <a:cs typeface="Arial" panose="020B0604020202020204" pitchFamily="34" charset="0"/>
              </a:rPr>
              <a:t>del recurso  </a:t>
            </a:r>
            <a:r>
              <a:rPr lang="es-CL" sz="1200" dirty="0">
                <a:solidFill>
                  <a:schemeClr val="bg1"/>
                </a:solidFill>
                <a:latin typeface="Arial" panose="020B0604020202020204" pitchFamily="34" charset="0"/>
                <a:cs typeface="Arial" panose="020B0604020202020204" pitchFamily="34" charset="0"/>
              </a:rPr>
              <a:t>choro zapato y 5 toneladas de </a:t>
            </a:r>
            <a:r>
              <a:rPr lang="es-CL" sz="1200" dirty="0" smtClean="0">
                <a:solidFill>
                  <a:schemeClr val="bg1"/>
                </a:solidFill>
                <a:latin typeface="Arial" panose="020B0604020202020204" pitchFamily="34" charset="0"/>
                <a:cs typeface="Arial" panose="020B0604020202020204" pitchFamily="34" charset="0"/>
              </a:rPr>
              <a:t>almeja, </a:t>
            </a:r>
            <a:r>
              <a:rPr lang="es-CL" sz="1200" dirty="0">
                <a:solidFill>
                  <a:schemeClr val="bg1"/>
                </a:solidFill>
                <a:latin typeface="Arial" panose="020B0604020202020204" pitchFamily="34" charset="0"/>
                <a:cs typeface="Arial" panose="020B0604020202020204" pitchFamily="34" charset="0"/>
              </a:rPr>
              <a:t>por </a:t>
            </a:r>
            <a:r>
              <a:rPr lang="es-CL" sz="1200" dirty="0" smtClean="0">
                <a:solidFill>
                  <a:schemeClr val="bg1"/>
                </a:solidFill>
                <a:latin typeface="Arial" panose="020B0604020202020204" pitchFamily="34" charset="0"/>
                <a:cs typeface="Arial" panose="020B0604020202020204" pitchFamily="34" charset="0"/>
              </a:rPr>
              <a:t>infracción </a:t>
            </a:r>
            <a:r>
              <a:rPr lang="es-CL" sz="1200" dirty="0">
                <a:solidFill>
                  <a:schemeClr val="bg1"/>
                </a:solidFill>
                <a:latin typeface="Arial" panose="020B0604020202020204" pitchFamily="34" charset="0"/>
                <a:cs typeface="Arial" panose="020B0604020202020204" pitchFamily="34" charset="0"/>
              </a:rPr>
              <a:t>a la ley de Pesca y Acuicultura, sumado a las citaciones que se cursaron por </a:t>
            </a:r>
            <a:r>
              <a:rPr lang="es-CL" sz="1200" dirty="0" smtClean="0">
                <a:solidFill>
                  <a:schemeClr val="bg1"/>
                </a:solidFill>
                <a:latin typeface="Arial" panose="020B0604020202020204" pitchFamily="34" charset="0"/>
                <a:cs typeface="Arial" panose="020B0604020202020204" pitchFamily="34" charset="0"/>
              </a:rPr>
              <a:t>transgresiones </a:t>
            </a:r>
            <a:r>
              <a:rPr lang="es-CL" sz="1200" dirty="0">
                <a:solidFill>
                  <a:schemeClr val="bg1"/>
                </a:solidFill>
                <a:latin typeface="Arial" panose="020B0604020202020204" pitchFamily="34" charset="0"/>
                <a:cs typeface="Arial" panose="020B0604020202020204" pitchFamily="34" charset="0"/>
              </a:rPr>
              <a:t>a la normativa marítima asociadas a la navegación, matrícula y vigencia de la </a:t>
            </a:r>
            <a:r>
              <a:rPr lang="es-CL" sz="1200" dirty="0" smtClean="0">
                <a:solidFill>
                  <a:schemeClr val="bg1"/>
                </a:solidFill>
                <a:latin typeface="Arial" panose="020B0604020202020204" pitchFamily="34" charset="0"/>
                <a:cs typeface="Arial" panose="020B0604020202020204" pitchFamily="34" charset="0"/>
              </a:rPr>
              <a:t>nave.</a:t>
            </a:r>
            <a:endParaRPr lang="es-CL"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284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37152" y="1196885"/>
            <a:ext cx="10917696" cy="294632"/>
          </a:xfrm>
          <a:prstGeom prst="rect">
            <a:avLst/>
          </a:prstGeom>
        </p:spPr>
        <p:txBody>
          <a:bodyPr wrap="square">
            <a:spAutoFit/>
          </a:bodyPr>
          <a:lstStyle/>
          <a:p>
            <a:pPr indent="337185" algn="just">
              <a:lnSpc>
                <a:spcPct val="150000"/>
              </a:lnSpc>
            </a:pPr>
            <a:r>
              <a:rPr lang="es-ES" sz="1000" dirty="0">
                <a:solidFill>
                  <a:schemeClr val="bg1"/>
                </a:solidFill>
                <a:latin typeface="Arial" panose="020B0604020202020204" pitchFamily="34" charset="0"/>
                <a:ea typeface="Times New Roman" panose="02020603050405020304" pitchFamily="18" charset="0"/>
              </a:rPr>
              <a:t>	</a:t>
            </a:r>
            <a:endParaRPr lang="es-CL" sz="1000" dirty="0">
              <a:solidFill>
                <a:schemeClr val="bg1"/>
              </a:solidFill>
              <a:latin typeface="Arial" panose="020B0604020202020204" pitchFamily="34" charset="0"/>
              <a:cs typeface="Arial" panose="020B0604020202020204" pitchFamily="34" charset="0"/>
            </a:endParaRPr>
          </a:p>
        </p:txBody>
      </p:sp>
      <p:sp>
        <p:nvSpPr>
          <p:cNvPr id="22" name="Marcador de número de diapositiva 21">
            <a:extLst>
              <a:ext uri="{FF2B5EF4-FFF2-40B4-BE49-F238E27FC236}">
                <a16:creationId xmlns:a16="http://schemas.microsoft.com/office/drawing/2014/main" id="{D11B82B4-4D19-FFD6-18C8-7D8672B0EF31}"/>
              </a:ext>
            </a:extLst>
          </p:cNvPr>
          <p:cNvSpPr>
            <a:spLocks noGrp="1"/>
          </p:cNvSpPr>
          <p:nvPr>
            <p:ph type="sldNum" sz="quarter" idx="12"/>
          </p:nvPr>
        </p:nvSpPr>
        <p:spPr/>
        <p:txBody>
          <a:bodyPr/>
          <a:lstStyle/>
          <a:p>
            <a:fld id="{2F4F2BAB-4505-49E2-B27A-4CAAD9C0F52F}" type="slidenum">
              <a:rPr lang="es-CL" smtClean="0"/>
              <a:t>34</a:t>
            </a:fld>
            <a:endParaRPr lang="es-CL"/>
          </a:p>
        </p:txBody>
      </p:sp>
      <p:pic>
        <p:nvPicPr>
          <p:cNvPr id="6146" name="Picture 2" descr="https://www.directemar.cl/directemar/site/artic/20240520/imag/foto_0000002020240520100148/IMG-20240517-WA00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203"/>
          <a:stretch/>
        </p:blipFill>
        <p:spPr bwMode="auto">
          <a:xfrm>
            <a:off x="171567" y="2223809"/>
            <a:ext cx="1864842" cy="173548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8" name="Picture 4" descr="https://www.directemar.cl/directemar/site/artic/20240520/imag/foto_0000000920240520100148/WhatsApp_Image_2024-05-20_at_1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0338" y="2199058"/>
            <a:ext cx="2379976" cy="178498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567" y="958219"/>
            <a:ext cx="4557188" cy="115454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ángulo 4"/>
          <p:cNvSpPr/>
          <p:nvPr/>
        </p:nvSpPr>
        <p:spPr>
          <a:xfrm>
            <a:off x="4832684" y="1071224"/>
            <a:ext cx="7219977" cy="2084866"/>
          </a:xfrm>
          <a:prstGeom prst="rect">
            <a:avLst/>
          </a:prstGeom>
        </p:spPr>
        <p:txBody>
          <a:bodyPr wrap="square">
            <a:spAutoFit/>
          </a:bodyPr>
          <a:lstStyle/>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Durante fiscalización preventiva orientada al cumplimiento de la Ley General de Pesca y Acuicultura, personal de Policía Marítima de la Capitanía de Puerto de Corral llevó a cabo un operativo en sector rampa de conectividad Corral.</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Durante </a:t>
            </a:r>
            <a:r>
              <a:rPr lang="es-CL" sz="1100" dirty="0" smtClean="0">
                <a:solidFill>
                  <a:schemeClr val="bg1"/>
                </a:solidFill>
                <a:latin typeface="Arial" panose="020B0604020202020204" pitchFamily="34" charset="0"/>
                <a:ea typeface="Calibri" panose="020F0502020204030204" pitchFamily="34" charset="0"/>
                <a:cs typeface="Arial" panose="020B0604020202020204" pitchFamily="34" charset="0"/>
              </a:rPr>
              <a:t>el operativo, </a:t>
            </a: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se detectó abordo de un camión la tenencia de 19.524 Kg. de Jibia (</a:t>
            </a:r>
            <a:r>
              <a:rPr lang="es-CL" sz="1100" dirty="0" err="1">
                <a:solidFill>
                  <a:schemeClr val="bg1"/>
                </a:solidFill>
                <a:latin typeface="Arial" panose="020B0604020202020204" pitchFamily="34" charset="0"/>
                <a:ea typeface="Calibri" panose="020F0502020204030204" pitchFamily="34" charset="0"/>
                <a:cs typeface="Arial" panose="020B0604020202020204" pitchFamily="34" charset="0"/>
              </a:rPr>
              <a:t>Dosidicus</a:t>
            </a: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 Gigas), los que eran transportados sin acreditación de origen legal, infringiendo de esta manera el Art. 65 de la Ley General de Pesca y Acuicultura.</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S</a:t>
            </a:r>
            <a:r>
              <a:rPr lang="es-CL" sz="1100" dirty="0" smtClean="0">
                <a:solidFill>
                  <a:schemeClr val="bg1"/>
                </a:solidFill>
                <a:latin typeface="Arial" panose="020B0604020202020204" pitchFamily="34" charset="0"/>
                <a:ea typeface="Calibri" panose="020F0502020204030204" pitchFamily="34" charset="0"/>
                <a:cs typeface="Arial" panose="020B0604020202020204" pitchFamily="34" charset="0"/>
              </a:rPr>
              <a:t>e </a:t>
            </a: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procedió a incautar el </a:t>
            </a:r>
            <a:r>
              <a:rPr lang="es-CL" sz="1100" dirty="0" smtClean="0">
                <a:solidFill>
                  <a:schemeClr val="bg1"/>
                </a:solidFill>
                <a:latin typeface="Arial" panose="020B0604020202020204" pitchFamily="34" charset="0"/>
                <a:ea typeface="Calibri" panose="020F0502020204030204" pitchFamily="34" charset="0"/>
                <a:cs typeface="Arial" panose="020B0604020202020204" pitchFamily="34" charset="0"/>
              </a:rPr>
              <a:t>recurso, siendo </a:t>
            </a: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además citado a comparecer ante el Juzgado Civil de Valdivia.</a:t>
            </a:r>
          </a:p>
          <a:p>
            <a:pPr algn="just">
              <a:lnSpc>
                <a:spcPct val="107000"/>
              </a:lnSpc>
              <a:spcAft>
                <a:spcPts val="0"/>
              </a:spcAft>
            </a:pPr>
            <a:r>
              <a:rPr lang="es-CL" sz="1100"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b="9076"/>
          <a:stretch/>
        </p:blipFill>
        <p:spPr>
          <a:xfrm>
            <a:off x="279231" y="4959623"/>
            <a:ext cx="3920674" cy="160195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rotWithShape="1">
          <a:blip r:embed="rId7">
            <a:extLst>
              <a:ext uri="{28A0092B-C50C-407E-A947-70E740481C1C}">
                <a14:useLocalDpi xmlns:a14="http://schemas.microsoft.com/office/drawing/2010/main" val="0"/>
              </a:ext>
            </a:extLst>
          </a:blip>
          <a:srcRect t="8704"/>
          <a:stretch/>
        </p:blipFill>
        <p:spPr>
          <a:xfrm>
            <a:off x="342030" y="4053088"/>
            <a:ext cx="3857875" cy="83533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ángulo 7"/>
          <p:cNvSpPr/>
          <p:nvPr/>
        </p:nvSpPr>
        <p:spPr>
          <a:xfrm>
            <a:off x="4832684" y="4470758"/>
            <a:ext cx="7191639" cy="1532343"/>
          </a:xfrm>
          <a:prstGeom prst="rect">
            <a:avLst/>
          </a:prstGeom>
        </p:spPr>
        <p:txBody>
          <a:bodyPr wrap="square">
            <a:spAutoFit/>
          </a:bodyPr>
          <a:lstStyle/>
          <a:p>
            <a:pPr algn="just">
              <a:lnSpc>
                <a:spcPct val="107000"/>
              </a:lnSpc>
              <a:spcAft>
                <a:spcPts val="0"/>
              </a:spcAft>
            </a:pPr>
            <a:r>
              <a:rPr lang="es-CL" sz="11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El 18 de enero de 2024 se llevo a cabo </a:t>
            </a:r>
            <a:r>
              <a:rPr lang="es-CL"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una exitosa fiscalización en la costa de Coquimbo, en el sector de Playa </a:t>
            </a:r>
            <a:r>
              <a:rPr lang="es-CL" sz="11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Changa, </a:t>
            </a:r>
            <a:r>
              <a:rPr lang="es-CL"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Esta área es conocida por ser un punto histórico de recolección de algas por parte de los recolectores y recolectoras de </a:t>
            </a:r>
            <a:r>
              <a:rPr lang="es-CL" sz="11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orilla, donde </a:t>
            </a:r>
            <a:r>
              <a:rPr lang="es-CL"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se incautaron más de 14 toneladas de algas pardas. </a:t>
            </a:r>
            <a:endParaRPr lang="es-CL" sz="11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s-CL" sz="11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CL" sz="11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Esta </a:t>
            </a:r>
            <a:r>
              <a:rPr lang="es-CL"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acción se realizó en el marco del Plan Verano Seguro, que busca garantizar el cumplimiento de las regulaciones pesqueras. Acompañados por diferentes instituciones, como la Armada de Chile y Carabineros, los funcionarios de SERNAPESCA lograron asegurar estas importantes cantidades de algas cuyo origen legal no pudo ser acreditado.</a:t>
            </a:r>
            <a:endParaRPr lang="es-CL"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Texto 20"/>
          <p:cNvSpPr txBox="1"/>
          <p:nvPr/>
        </p:nvSpPr>
        <p:spPr>
          <a:xfrm>
            <a:off x="481453" y="490312"/>
            <a:ext cx="6383383" cy="400110"/>
          </a:xfrm>
          <a:prstGeom prst="rect">
            <a:avLst/>
          </a:prstGeom>
          <a:noFill/>
        </p:spPr>
        <p:txBody>
          <a:bodyPr wrap="square" rtlCol="0">
            <a:spAutoFit/>
          </a:bodyPr>
          <a:lstStyle/>
          <a:p>
            <a:r>
              <a:rPr lang="es-ES" sz="2000" dirty="0" smtClean="0">
                <a:solidFill>
                  <a:schemeClr val="accent4">
                    <a:lumMod val="75000"/>
                  </a:schemeClr>
                </a:solidFill>
                <a:latin typeface="Arial" panose="020B0604020202020204" pitchFamily="34" charset="0"/>
                <a:cs typeface="Arial" panose="020B0604020202020204" pitchFamily="34" charset="0"/>
              </a:rPr>
              <a:t>Incautaciones relevantes 2024</a:t>
            </a:r>
            <a:endParaRPr lang="es-CL" sz="2000"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164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558823" y="1580100"/>
            <a:ext cx="5106871" cy="4744569"/>
          </a:xfrm>
          <a:prstGeom prst="rect">
            <a:avLst/>
          </a:prstGeom>
        </p:spPr>
        <p:txBody>
          <a:bodyPr wrap="square">
            <a:spAutoFit/>
          </a:bodyPr>
          <a:lstStyle/>
          <a:p>
            <a:pPr algn="just">
              <a:lnSpc>
                <a:spcPct val="150000"/>
              </a:lnSpc>
            </a:pPr>
            <a:r>
              <a:rPr lang="es-CL" sz="1000" dirty="0">
                <a:solidFill>
                  <a:schemeClr val="bg1"/>
                </a:solidFill>
                <a:latin typeface="Arial" panose="020B0604020202020204" pitchFamily="34" charset="0"/>
                <a:ea typeface="Calibri" panose="020F0502020204030204" pitchFamily="34" charset="0"/>
                <a:cs typeface="Arial" panose="020B0604020202020204" pitchFamily="34" charset="0"/>
              </a:rPr>
              <a:t>La Institución, activa operativos denominados Operaciones de Vigilancia Oceánica, conocidas como “OVO”, cuyo principio es la fiscalización integral que efectúan las Comandancias en Jefe de las Zonas Navales, en sus respectivas jurisdicciones – aguas interiores y en la Z.E.E., bajo el mandato de lo establecido en la “Ley General de Pesca y Acuicultura”.</a:t>
            </a:r>
          </a:p>
          <a:p>
            <a:pPr algn="just">
              <a:lnSpc>
                <a:spcPct val="150000"/>
              </a:lnSpc>
            </a:pPr>
            <a:r>
              <a:rPr lang="es-ES" sz="1000" dirty="0">
                <a:solidFill>
                  <a:schemeClr val="bg1"/>
                </a:solidFill>
                <a:latin typeface="Arial" panose="020B0604020202020204" pitchFamily="34" charset="0"/>
                <a:cs typeface="Arial" panose="020B0604020202020204" pitchFamily="34" charset="0"/>
              </a:rPr>
              <a:t>Las Operaciones de Vigilancia Oceánica (OVO) se efectúan dentro de la Zona Económica Exclusiva de jurisdicción nacional.</a:t>
            </a:r>
          </a:p>
          <a:p>
            <a:pPr algn="just">
              <a:lnSpc>
                <a:spcPct val="150000"/>
              </a:lnSpc>
            </a:pPr>
            <a:endParaRPr lang="es-ES" sz="1000" dirty="0">
              <a:solidFill>
                <a:schemeClr val="bg1"/>
              </a:solidFill>
              <a:latin typeface="Arial" panose="020B0604020202020204" pitchFamily="34"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La periodicidad es variable, dependiendo de la Zona Naval y pueden incrementarse si la situación lo requiere. También su extensión es cambiante, pudiendo oscilar entre 1 día hasta 2 semanas de duración.</a:t>
            </a:r>
          </a:p>
          <a:p>
            <a:pPr algn="just">
              <a:lnSpc>
                <a:spcPct val="150000"/>
              </a:lnSpc>
            </a:pPr>
            <a:endParaRPr lang="es-ES" sz="1000" dirty="0">
              <a:solidFill>
                <a:schemeClr val="bg1"/>
              </a:solidFill>
              <a:latin typeface="Arial" panose="020B0604020202020204" pitchFamily="34"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Estas operaciones comprometen diversos medios aéreos, de superficie y terrestres, entre los que se emplean alternadamente los Patrulleros Oceánicos (OPV), Lanchas de Servicio General (LSG), Lanchas Patrulleras Costeras (LPC), aeronaves, helicópteros embarcados y Unidades de Vigilancia Costera (UVC).</a:t>
            </a:r>
          </a:p>
          <a:p>
            <a:pPr algn="just">
              <a:lnSpc>
                <a:spcPct val="150000"/>
              </a:lnSpc>
            </a:pPr>
            <a:endPar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450"/>
              </a:spcBef>
              <a:spcAft>
                <a:spcPts val="600"/>
              </a:spcAft>
            </a:pPr>
            <a:r>
              <a:rPr lang="es-ES" sz="1000" dirty="0">
                <a:solidFill>
                  <a:schemeClr val="bg1"/>
                </a:solidFill>
                <a:latin typeface="Arial" panose="020B0604020202020204" pitchFamily="34" charset="0"/>
                <a:ea typeface="Calibri" panose="020F0502020204030204" pitchFamily="34" charset="0"/>
                <a:cs typeface="Arial" panose="020B0604020202020204" pitchFamily="34" charset="0"/>
              </a:rPr>
              <a:t>	En el caso de los buques, en promedio, diariamente recorren unas 200 millas náuticas, equivalente a 360 kilómetros. Esto les permite cubrir un área promedio diaria de 23.000 km2. </a:t>
            </a:r>
          </a:p>
        </p:txBody>
      </p:sp>
      <p:sp>
        <p:nvSpPr>
          <p:cNvPr id="8" name="Rectángulo 7"/>
          <p:cNvSpPr/>
          <p:nvPr/>
        </p:nvSpPr>
        <p:spPr>
          <a:xfrm>
            <a:off x="5886825" y="3549687"/>
            <a:ext cx="5928657" cy="2080057"/>
          </a:xfrm>
          <a:prstGeom prst="rect">
            <a:avLst/>
          </a:prstGeom>
        </p:spPr>
        <p:txBody>
          <a:bodyPr wrap="square">
            <a:spAutoFit/>
          </a:bodyPr>
          <a:lstStyle/>
          <a:p>
            <a:pPr algn="just">
              <a:lnSpc>
                <a:spcPct val="150000"/>
              </a:lnSpc>
              <a:spcBef>
                <a:spcPts val="450"/>
              </a:spcBef>
              <a:spcAft>
                <a:spcPts val="600"/>
              </a:spcAft>
            </a:pPr>
            <a:r>
              <a:rPr lang="es-ES" sz="1000" dirty="0">
                <a:solidFill>
                  <a:schemeClr val="bg1"/>
                </a:solidFill>
                <a:latin typeface="Arial" panose="020B0604020202020204" pitchFamily="34" charset="0"/>
                <a:ea typeface="Calibri" panose="020F0502020204030204" pitchFamily="34" charset="0"/>
                <a:cs typeface="Arial" panose="020B0604020202020204" pitchFamily="34" charset="0"/>
              </a:rPr>
              <a:t>La capacidad de patrullaje de una aeronave es muy superior a la de un buque, por la mayor velocidad y altura, pudiendo patrullar la misma superficie en menor tiempo. Por esto, la capacidad de fiscalización con medios aeronavales es irreemplazable.</a:t>
            </a:r>
          </a:p>
          <a:p>
            <a:pPr algn="just">
              <a:lnSpc>
                <a:spcPct val="150000"/>
              </a:lnSpc>
            </a:pPr>
            <a:r>
              <a:rPr lang="es-ES" sz="1000" dirty="0">
                <a:solidFill>
                  <a:schemeClr val="bg1"/>
                </a:solidFill>
                <a:latin typeface="Arial" panose="020B0604020202020204" pitchFamily="34" charset="0"/>
                <a:ea typeface="Calibri" panose="020F0502020204030204" pitchFamily="34" charset="0"/>
                <a:cs typeface="Arial" panose="020B0604020202020204" pitchFamily="34" charset="0"/>
              </a:rPr>
              <a:t>Hay que tener presente que los buques pesqueros extranjeros pueden hacer uso de su derecho a tránsito, pero están sujetos a algunas restricciones que deben respetar, entre ellas, la prohibición de pescar en la Zona Económica Exclusiva Nacional.</a:t>
            </a:r>
          </a:p>
          <a:p>
            <a:pPr algn="just">
              <a:lnSpc>
                <a:spcPct val="150000"/>
              </a:lnSpc>
              <a:spcBef>
                <a:spcPts val="450"/>
              </a:spcBef>
              <a:spcAft>
                <a:spcPts val="600"/>
              </a:spcAft>
            </a:pPr>
            <a:r>
              <a:rPr lang="es-ES" sz="1000" dirty="0">
                <a:solidFill>
                  <a:schemeClr val="bg1"/>
                </a:solidFill>
                <a:latin typeface="Arial" panose="020B0604020202020204" pitchFamily="34" charset="0"/>
                <a:ea typeface="Calibri" panose="020F0502020204030204" pitchFamily="34" charset="0"/>
                <a:cs typeface="Arial" panose="020B0604020202020204" pitchFamily="34" charset="0"/>
              </a:rPr>
              <a:t>	El número de detecciones y fiscalizaciones dependerá del área geográfica que se esté patrullando, de la época del año y de factores ambientales. </a:t>
            </a:r>
          </a:p>
        </p:txBody>
      </p:sp>
      <p:sp>
        <p:nvSpPr>
          <p:cNvPr id="6" name="Rectángulo 5">
            <a:extLst>
              <a:ext uri="{FF2B5EF4-FFF2-40B4-BE49-F238E27FC236}">
                <a16:creationId xmlns:a16="http://schemas.microsoft.com/office/drawing/2014/main" id="{1849AFE5-370F-AC7A-DC3B-5559983DF795}"/>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OPERACIONES DE VIGILANCIA OCEÁNICA (OVO)</a:t>
            </a:r>
          </a:p>
        </p:txBody>
      </p:sp>
      <p:pic>
        <p:nvPicPr>
          <p:cNvPr id="12" name="Imagen 11" descr="Un barco en el agua&#10;&#10;El contenido generado por IA puede ser incorrecto.">
            <a:extLst>
              <a:ext uri="{FF2B5EF4-FFF2-40B4-BE49-F238E27FC236}">
                <a16:creationId xmlns:a16="http://schemas.microsoft.com/office/drawing/2014/main" id="{A358D822-C238-5A6D-A34C-0A7979F78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308" y="1722040"/>
            <a:ext cx="2560208" cy="182764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Un hombre con una computadora&#10;&#10;El contenido generado por IA puede ser incorrecto.">
            <a:extLst>
              <a:ext uri="{FF2B5EF4-FFF2-40B4-BE49-F238E27FC236}">
                <a16:creationId xmlns:a16="http://schemas.microsoft.com/office/drawing/2014/main" id="{C9ED4231-E51B-E343-D2C3-A6F782662048}"/>
              </a:ext>
            </a:extLst>
          </p:cNvPr>
          <p:cNvPicPr>
            <a:picLocks noChangeAspect="1"/>
          </p:cNvPicPr>
          <p:nvPr/>
        </p:nvPicPr>
        <p:blipFill>
          <a:blip r:embed="rId4" cstate="print">
            <a:extLst>
              <a:ext uri="{28A0092B-C50C-407E-A947-70E740481C1C}">
                <a14:useLocalDpi xmlns:a14="http://schemas.microsoft.com/office/drawing/2010/main" val="0"/>
              </a:ext>
            </a:extLst>
          </a:blip>
          <a:srcRect l="9140" r="15939"/>
          <a:stretch/>
        </p:blipFill>
        <p:spPr>
          <a:xfrm>
            <a:off x="8709998" y="1722040"/>
            <a:ext cx="3042877" cy="1827646"/>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Marcador de número de diapositiva 14">
            <a:extLst>
              <a:ext uri="{FF2B5EF4-FFF2-40B4-BE49-F238E27FC236}">
                <a16:creationId xmlns:a16="http://schemas.microsoft.com/office/drawing/2014/main" id="{94B2C46D-A462-2D65-C598-DCB6413EEDF7}"/>
              </a:ext>
            </a:extLst>
          </p:cNvPr>
          <p:cNvSpPr>
            <a:spLocks noGrp="1"/>
          </p:cNvSpPr>
          <p:nvPr>
            <p:ph type="sldNum" sz="quarter" idx="12"/>
          </p:nvPr>
        </p:nvSpPr>
        <p:spPr/>
        <p:txBody>
          <a:bodyPr/>
          <a:lstStyle/>
          <a:p>
            <a:fld id="{2F4F2BAB-4505-49E2-B27A-4CAAD9C0F52F}" type="slidenum">
              <a:rPr lang="es-CL" smtClean="0"/>
              <a:t>35</a:t>
            </a:fld>
            <a:endParaRPr lang="es-CL"/>
          </a:p>
        </p:txBody>
      </p:sp>
    </p:spTree>
    <p:extLst>
      <p:ext uri="{BB962C8B-B14F-4D97-AF65-F5344CB8AC3E}">
        <p14:creationId xmlns:p14="http://schemas.microsoft.com/office/powerpoint/2010/main" val="3393290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Marcador de número de diapositiva 14">
            <a:extLst>
              <a:ext uri="{FF2B5EF4-FFF2-40B4-BE49-F238E27FC236}">
                <a16:creationId xmlns:a16="http://schemas.microsoft.com/office/drawing/2014/main" id="{94B2C46D-A462-2D65-C598-DCB6413EEDF7}"/>
              </a:ext>
            </a:extLst>
          </p:cNvPr>
          <p:cNvSpPr>
            <a:spLocks noGrp="1"/>
          </p:cNvSpPr>
          <p:nvPr>
            <p:ph type="sldNum" sz="quarter" idx="12"/>
          </p:nvPr>
        </p:nvSpPr>
        <p:spPr/>
        <p:txBody>
          <a:bodyPr/>
          <a:lstStyle/>
          <a:p>
            <a:fld id="{2F4F2BAB-4505-49E2-B27A-4CAAD9C0F52F}" type="slidenum">
              <a:rPr lang="es-CL" smtClean="0"/>
              <a:t>36</a:t>
            </a:fld>
            <a:endParaRPr lang="es-CL"/>
          </a:p>
        </p:txBody>
      </p:sp>
      <p:graphicFrame>
        <p:nvGraphicFramePr>
          <p:cNvPr id="2" name="Tabla 1"/>
          <p:cNvGraphicFramePr>
            <a:graphicFrameLocks noGrp="1"/>
          </p:cNvGraphicFramePr>
          <p:nvPr>
            <p:extLst>
              <p:ext uri="{D42A27DB-BD31-4B8C-83A1-F6EECF244321}">
                <p14:modId xmlns:p14="http://schemas.microsoft.com/office/powerpoint/2010/main" val="198314379"/>
              </p:ext>
            </p:extLst>
          </p:nvPr>
        </p:nvGraphicFramePr>
        <p:xfrm>
          <a:off x="844732" y="2316557"/>
          <a:ext cx="7765868" cy="2461779"/>
        </p:xfrm>
        <a:graphic>
          <a:graphicData uri="http://schemas.openxmlformats.org/drawingml/2006/table">
            <a:tbl>
              <a:tblPr firstRow="1" firstCol="1" bandRow="1"/>
              <a:tblGrid>
                <a:gridCol w="3365727">
                  <a:extLst>
                    <a:ext uri="{9D8B030D-6E8A-4147-A177-3AD203B41FA5}">
                      <a16:colId xmlns:a16="http://schemas.microsoft.com/office/drawing/2014/main" val="2562080497"/>
                    </a:ext>
                  </a:extLst>
                </a:gridCol>
                <a:gridCol w="1444451">
                  <a:extLst>
                    <a:ext uri="{9D8B030D-6E8A-4147-A177-3AD203B41FA5}">
                      <a16:colId xmlns:a16="http://schemas.microsoft.com/office/drawing/2014/main" val="1977819295"/>
                    </a:ext>
                  </a:extLst>
                </a:gridCol>
                <a:gridCol w="1317091">
                  <a:extLst>
                    <a:ext uri="{9D8B030D-6E8A-4147-A177-3AD203B41FA5}">
                      <a16:colId xmlns:a16="http://schemas.microsoft.com/office/drawing/2014/main" val="735031676"/>
                    </a:ext>
                  </a:extLst>
                </a:gridCol>
                <a:gridCol w="1638599">
                  <a:extLst>
                    <a:ext uri="{9D8B030D-6E8A-4147-A177-3AD203B41FA5}">
                      <a16:colId xmlns:a16="http://schemas.microsoft.com/office/drawing/2014/main" val="1407204022"/>
                    </a:ext>
                  </a:extLst>
                </a:gridCol>
              </a:tblGrid>
              <a:tr h="228165">
                <a:tc>
                  <a:txBody>
                    <a:bodyPr/>
                    <a:lstStyle/>
                    <a:p>
                      <a:pPr>
                        <a:lnSpc>
                          <a:spcPct val="107000"/>
                        </a:lnSpc>
                      </a:pPr>
                      <a:endParaRPr lang="es-CL" sz="1100">
                        <a:effectLst/>
                        <a:latin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CUARZONA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PRIZONA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tc>
                  <a:txBody>
                    <a:bodyPr/>
                    <a:lstStyle/>
                    <a:p>
                      <a:pPr algn="ctr">
                        <a:lnSpc>
                          <a:spcPct val="107000"/>
                        </a:lnSpc>
                        <a:spcAft>
                          <a:spcPts val="0"/>
                        </a:spcAft>
                      </a:pPr>
                      <a:r>
                        <a:rPr lang="es-CL" sz="1200" b="1">
                          <a:effectLst/>
                          <a:latin typeface="Calibri" panose="020F0502020204030204" pitchFamily="34" charset="0"/>
                          <a:ea typeface="Times New Roman" panose="02020603050405020304" pitchFamily="18" charset="0"/>
                          <a:cs typeface="Calibri" panose="020F0502020204030204" pitchFamily="34" charset="0"/>
                        </a:rPr>
                        <a:t>SEZONA-QUINZONA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CC"/>
                      </a:fgClr>
                      <a:bgClr>
                        <a:srgbClr val="FAC494"/>
                      </a:bgClr>
                    </a:pattFill>
                  </a:tcPr>
                </a:tc>
                <a:extLst>
                  <a:ext uri="{0D108BD9-81ED-4DB2-BD59-A6C34878D82A}">
                    <a16:rowId xmlns:a16="http://schemas.microsoft.com/office/drawing/2014/main" val="1445545721"/>
                  </a:ext>
                </a:extLst>
              </a:tr>
              <a:tr h="258187">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N° OPERATIVOS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37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822940"/>
                  </a:ext>
                </a:extLst>
              </a:tr>
              <a:tr h="258187">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DURACIÓN TOTAL DE LOS OPERATIVOS (DÍAS)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37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270620"/>
                  </a:ext>
                </a:extLst>
              </a:tr>
              <a:tr h="246178">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HORAS NAVEGADAS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173 HRS.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8688543"/>
                  </a:ext>
                </a:extLst>
              </a:tr>
              <a:tr h="252182">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TOTAL MILLAS NAVEGADAS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1.040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6140387"/>
                  </a:ext>
                </a:extLst>
              </a:tr>
              <a:tr h="264191">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TOTAL HORAS DE VUELO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26 HRS. 48 MIN.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89 HRS. 27 MIN.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59 HRS. 42 MIN.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0311497"/>
                  </a:ext>
                </a:extLst>
              </a:tr>
              <a:tr h="246178">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ÁREA EXPLORADA (MN2)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367.178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191.400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1.116.110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2751089"/>
                  </a:ext>
                </a:extLst>
              </a:tr>
              <a:tr h="240173">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NAVES MERCANTES CONTROLADAS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102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75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4700432"/>
                  </a:ext>
                </a:extLst>
              </a:tr>
              <a:tr h="228165">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PESQUEROS  NACIONALES CONTROLADOS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20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60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158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815035"/>
                  </a:ext>
                </a:extLst>
              </a:tr>
              <a:tr h="240173">
                <a:tc>
                  <a:txBody>
                    <a:bodyPr/>
                    <a:lstStyle/>
                    <a:p>
                      <a:pP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PESQUEROS EXTRANJEROS MAYORES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a:effectLst/>
                          <a:latin typeface="Calibri" panose="020F0502020204030204" pitchFamily="34" charset="0"/>
                          <a:ea typeface="Times New Roman" panose="02020603050405020304" pitchFamily="18" charset="0"/>
                          <a:cs typeface="Calibri" panose="020F0502020204030204" pitchFamily="34" charset="0"/>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CL" sz="1200" dirty="0">
                          <a:effectLst/>
                          <a:latin typeface="Calibri" panose="020F0502020204030204" pitchFamily="34" charset="0"/>
                          <a:ea typeface="Times New Roman" panose="02020603050405020304" pitchFamily="18" charset="0"/>
                          <a:cs typeface="Calibri" panose="020F0502020204030204" pitchFamily="34" charset="0"/>
                        </a:rPr>
                        <a:t>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8475548"/>
                  </a:ext>
                </a:extLst>
              </a:tr>
            </a:tbl>
          </a:graphicData>
        </a:graphic>
      </p:graphicFrame>
      <p:sp>
        <p:nvSpPr>
          <p:cNvPr id="4" name="Rectángulo 3"/>
          <p:cNvSpPr/>
          <p:nvPr/>
        </p:nvSpPr>
        <p:spPr>
          <a:xfrm>
            <a:off x="840704" y="2012591"/>
            <a:ext cx="3591048" cy="261610"/>
          </a:xfrm>
          <a:prstGeom prst="rect">
            <a:avLst/>
          </a:prstGeom>
        </p:spPr>
        <p:txBody>
          <a:bodyPr wrap="none">
            <a:spAutoFit/>
          </a:bodyPr>
          <a:lstStyle/>
          <a:p>
            <a:r>
              <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rPr>
              <a:t>Tabla N° </a:t>
            </a:r>
            <a:r>
              <a:rPr lang="es-ES" sz="1100" b="1" i="1"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11: Operativos realizados por Zona Naval.</a:t>
            </a:r>
            <a:endParaRPr lang="es-ES" sz="1100" b="1" i="1" dirty="0">
              <a:solidFill>
                <a:schemeClr val="accent4"/>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1247503" y="888428"/>
            <a:ext cx="9727474" cy="335156"/>
          </a:xfrm>
          <a:prstGeom prst="rect">
            <a:avLst/>
          </a:prstGeom>
        </p:spPr>
        <p:txBody>
          <a:bodyPr wrap="square">
            <a:spAutoFit/>
          </a:bodyPr>
          <a:lstStyle/>
          <a:p>
            <a:pPr algn="just">
              <a:lnSpc>
                <a:spcPct val="150000"/>
              </a:lnSpc>
              <a:spcBef>
                <a:spcPts val="450"/>
              </a:spcBef>
              <a:spcAft>
                <a:spcPts val="600"/>
              </a:spcAft>
            </a:pPr>
            <a:r>
              <a:rPr lang="es-ES" sz="1200" dirty="0" smtClean="0">
                <a:solidFill>
                  <a:schemeClr val="bg1"/>
                </a:solidFill>
                <a:latin typeface="Arial" panose="020B0604020202020204" pitchFamily="34" charset="0"/>
                <a:ea typeface="Calibri" panose="020F0502020204030204" pitchFamily="34" charset="0"/>
                <a:cs typeface="Arial" panose="020B0604020202020204" pitchFamily="34" charset="0"/>
              </a:rPr>
              <a:t>En la siguiente tabla, </a:t>
            </a:r>
            <a:r>
              <a:rPr lang="es-ES" sz="1200" dirty="0">
                <a:solidFill>
                  <a:schemeClr val="bg1"/>
                </a:solidFill>
                <a:latin typeface="Arial" panose="020B0604020202020204" pitchFamily="34" charset="0"/>
                <a:ea typeface="Calibri" panose="020F0502020204030204" pitchFamily="34" charset="0"/>
                <a:cs typeface="Arial" panose="020B0604020202020204" pitchFamily="34" charset="0"/>
              </a:rPr>
              <a:t>se presenta el esfuerzo efectuado por las distintas Zonas Navales en Operaciones de Vigilancia Oceánica.</a:t>
            </a:r>
            <a:endParaRPr lang="es-CL" sz="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0035" y="1496148"/>
            <a:ext cx="2077176" cy="1553728"/>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t="20572"/>
          <a:stretch/>
        </p:blipFill>
        <p:spPr>
          <a:xfrm>
            <a:off x="9162966" y="3149385"/>
            <a:ext cx="2084244" cy="1553728"/>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0035" y="4802622"/>
            <a:ext cx="2077175" cy="1553728"/>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1797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251314" y="2265633"/>
            <a:ext cx="5689373" cy="3812110"/>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ángulo 2">
            <a:extLst>
              <a:ext uri="{FF2B5EF4-FFF2-40B4-BE49-F238E27FC236}">
                <a16:creationId xmlns:a16="http://schemas.microsoft.com/office/drawing/2014/main" id="{52C72EE1-E447-4690-706D-82AAC73935F2}"/>
              </a:ext>
            </a:extLst>
          </p:cNvPr>
          <p:cNvSpPr/>
          <p:nvPr/>
        </p:nvSpPr>
        <p:spPr>
          <a:xfrm>
            <a:off x="1577770" y="917025"/>
            <a:ext cx="9036460" cy="707886"/>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A TRAVÉS DEL SISTEMA DE POSICIONAMIENTO AUTOMÁTICO SATELITAL (POSAT)</a:t>
            </a:r>
          </a:p>
        </p:txBody>
      </p:sp>
      <p:sp>
        <p:nvSpPr>
          <p:cNvPr id="15" name="Marcador de número de diapositiva 14">
            <a:extLst>
              <a:ext uri="{FF2B5EF4-FFF2-40B4-BE49-F238E27FC236}">
                <a16:creationId xmlns:a16="http://schemas.microsoft.com/office/drawing/2014/main" id="{F32240E8-4825-6C5A-53C9-4681C2D602CD}"/>
              </a:ext>
            </a:extLst>
          </p:cNvPr>
          <p:cNvSpPr>
            <a:spLocks noGrp="1"/>
          </p:cNvSpPr>
          <p:nvPr>
            <p:ph type="sldNum" sz="quarter" idx="12"/>
          </p:nvPr>
        </p:nvSpPr>
        <p:spPr/>
        <p:txBody>
          <a:bodyPr/>
          <a:lstStyle/>
          <a:p>
            <a:fld id="{2F4F2BAB-4505-49E2-B27A-4CAAD9C0F52F}" type="slidenum">
              <a:rPr lang="es-CL" smtClean="0"/>
              <a:t>37</a:t>
            </a:fld>
            <a:endParaRPr lang="es-CL"/>
          </a:p>
        </p:txBody>
      </p:sp>
    </p:spTree>
    <p:extLst>
      <p:ext uri="{BB962C8B-B14F-4D97-AF65-F5344CB8AC3E}">
        <p14:creationId xmlns:p14="http://schemas.microsoft.com/office/powerpoint/2010/main" val="2176221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00517" y="1059839"/>
            <a:ext cx="10990967" cy="1200329"/>
          </a:xfrm>
          <a:prstGeom prst="rect">
            <a:avLst/>
          </a:prstGeom>
        </p:spPr>
        <p:txBody>
          <a:bodyPr wrap="square">
            <a:spAutoFit/>
          </a:bodyPr>
          <a:lstStyle/>
          <a:p>
            <a:pPr indent="171450"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El artículo 64 C de la Ley General de Pesca y Acuicultura establece que le corresponderá a la Dirección General del Territorio Marítimo y Marina Mercante la administración del Sistema de Posicionamiento Automático de Naves Pesqueras y de Investigación Pesquera. </a:t>
            </a:r>
          </a:p>
          <a:p>
            <a:pPr indent="171450" algn="just"/>
            <a:endPar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171450" algn="just"/>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Para dar  cumplimiento  a  lo  anterior, DIRECTEMAR trabaja con un sistema de guardias de operadores  de  este  Sistema,  durante las  24  horas  del  día, los  365  días  del  año.  </a:t>
            </a:r>
            <a:r>
              <a:rPr lang="es-ES" sz="1200" dirty="0">
                <a:solidFill>
                  <a:schemeClr val="bg1"/>
                </a:solidFill>
                <a:latin typeface="Arial" panose="020B0604020202020204" pitchFamily="34" charset="0"/>
                <a:cs typeface="Arial" panose="020B0604020202020204" pitchFamily="34" charset="0"/>
              </a:rPr>
              <a:t>La  obligación  del  uso  del dispositivo de posicionamiento automático aplica a: </a:t>
            </a:r>
            <a:endParaRPr lang="es-CL" sz="1200" dirty="0">
              <a:solidFill>
                <a:schemeClr val="bg1"/>
              </a:solidFill>
              <a:latin typeface="Arial" panose="020B0604020202020204" pitchFamily="34" charset="0"/>
              <a:cs typeface="Arial" panose="020B0604020202020204" pitchFamily="34" charset="0"/>
            </a:endParaRPr>
          </a:p>
          <a:p>
            <a:pPr indent="171450" algn="just"/>
            <a:endParaRPr lang="es-CL"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6" name="Grupo 15">
            <a:extLst>
              <a:ext uri="{FF2B5EF4-FFF2-40B4-BE49-F238E27FC236}">
                <a16:creationId xmlns:a16="http://schemas.microsoft.com/office/drawing/2014/main" id="{812880BE-C5E0-64D2-43B0-78CF17CF30A3}"/>
              </a:ext>
            </a:extLst>
          </p:cNvPr>
          <p:cNvGrpSpPr/>
          <p:nvPr/>
        </p:nvGrpSpPr>
        <p:grpSpPr>
          <a:xfrm>
            <a:off x="2212559" y="2518731"/>
            <a:ext cx="7766883" cy="3349174"/>
            <a:chOff x="2013664" y="2518731"/>
            <a:chExt cx="7766883" cy="3349174"/>
          </a:xfrm>
        </p:grpSpPr>
        <p:sp>
          <p:nvSpPr>
            <p:cNvPr id="4" name="Rectángulo redondeado 3">
              <a:extLst>
                <a:ext uri="{FF2B5EF4-FFF2-40B4-BE49-F238E27FC236}">
                  <a16:creationId xmlns:a16="http://schemas.microsoft.com/office/drawing/2014/main" id="{303A93A9-BAF4-FADF-5597-D4BC4526755E}"/>
                </a:ext>
              </a:extLst>
            </p:cNvPr>
            <p:cNvSpPr/>
            <p:nvPr/>
          </p:nvSpPr>
          <p:spPr>
            <a:xfrm>
              <a:off x="2019720" y="2518731"/>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redondeado 4">
              <a:extLst>
                <a:ext uri="{FF2B5EF4-FFF2-40B4-BE49-F238E27FC236}">
                  <a16:creationId xmlns:a16="http://schemas.microsoft.com/office/drawing/2014/main" id="{3972FF72-537B-DA26-802E-D5136E66B97F}"/>
                </a:ext>
              </a:extLst>
            </p:cNvPr>
            <p:cNvSpPr/>
            <p:nvPr/>
          </p:nvSpPr>
          <p:spPr>
            <a:xfrm>
              <a:off x="4641807" y="2518731"/>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redondeado 5">
              <a:extLst>
                <a:ext uri="{FF2B5EF4-FFF2-40B4-BE49-F238E27FC236}">
                  <a16:creationId xmlns:a16="http://schemas.microsoft.com/office/drawing/2014/main" id="{60F46E0E-CD7F-9347-2858-94E129CB9E9A}"/>
                </a:ext>
              </a:extLst>
            </p:cNvPr>
            <p:cNvSpPr/>
            <p:nvPr/>
          </p:nvSpPr>
          <p:spPr>
            <a:xfrm>
              <a:off x="7263895" y="2518731"/>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redondeado 9">
              <a:extLst>
                <a:ext uri="{FF2B5EF4-FFF2-40B4-BE49-F238E27FC236}">
                  <a16:creationId xmlns:a16="http://schemas.microsoft.com/office/drawing/2014/main" id="{B89A87D5-28FD-A897-537D-B2023E51E639}"/>
                </a:ext>
              </a:extLst>
            </p:cNvPr>
            <p:cNvSpPr/>
            <p:nvPr/>
          </p:nvSpPr>
          <p:spPr>
            <a:xfrm>
              <a:off x="2013664" y="3663245"/>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redondeado 10">
              <a:extLst>
                <a:ext uri="{FF2B5EF4-FFF2-40B4-BE49-F238E27FC236}">
                  <a16:creationId xmlns:a16="http://schemas.microsoft.com/office/drawing/2014/main" id="{CA066E35-765E-30AA-3364-68C1809C3D61}"/>
                </a:ext>
              </a:extLst>
            </p:cNvPr>
            <p:cNvSpPr/>
            <p:nvPr/>
          </p:nvSpPr>
          <p:spPr>
            <a:xfrm>
              <a:off x="4635751" y="3663245"/>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redondeado 11">
              <a:extLst>
                <a:ext uri="{FF2B5EF4-FFF2-40B4-BE49-F238E27FC236}">
                  <a16:creationId xmlns:a16="http://schemas.microsoft.com/office/drawing/2014/main" id="{F3D1FDAA-D53C-F77A-1231-357847878B65}"/>
                </a:ext>
              </a:extLst>
            </p:cNvPr>
            <p:cNvSpPr/>
            <p:nvPr/>
          </p:nvSpPr>
          <p:spPr>
            <a:xfrm>
              <a:off x="7257839" y="3663245"/>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a16="http://schemas.microsoft.com/office/drawing/2014/main" id="{8360FB32-0C7F-1518-1D36-7291C1545C7B}"/>
                </a:ext>
              </a:extLst>
            </p:cNvPr>
            <p:cNvSpPr/>
            <p:nvPr/>
          </p:nvSpPr>
          <p:spPr>
            <a:xfrm>
              <a:off x="2013664" y="4807759"/>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redondeado 13">
              <a:extLst>
                <a:ext uri="{FF2B5EF4-FFF2-40B4-BE49-F238E27FC236}">
                  <a16:creationId xmlns:a16="http://schemas.microsoft.com/office/drawing/2014/main" id="{055ADAC6-7997-4AC3-3547-743F26A3A302}"/>
                </a:ext>
              </a:extLst>
            </p:cNvPr>
            <p:cNvSpPr/>
            <p:nvPr/>
          </p:nvSpPr>
          <p:spPr>
            <a:xfrm>
              <a:off x="4635751" y="4807759"/>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redondeado 14">
              <a:extLst>
                <a:ext uri="{FF2B5EF4-FFF2-40B4-BE49-F238E27FC236}">
                  <a16:creationId xmlns:a16="http://schemas.microsoft.com/office/drawing/2014/main" id="{345A398E-57B9-D4D0-55C4-792969DC86D8}"/>
                </a:ext>
              </a:extLst>
            </p:cNvPr>
            <p:cNvSpPr/>
            <p:nvPr/>
          </p:nvSpPr>
          <p:spPr>
            <a:xfrm>
              <a:off x="7257839" y="4807759"/>
              <a:ext cx="2516652" cy="1060146"/>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p:cNvSpPr/>
            <p:nvPr/>
          </p:nvSpPr>
          <p:spPr>
            <a:xfrm>
              <a:off x="2091483" y="2650641"/>
              <a:ext cx="2361014" cy="784830"/>
            </a:xfrm>
            <a:prstGeom prst="rect">
              <a:avLst/>
            </a:prstGeom>
          </p:spPr>
          <p:txBody>
            <a:bodyPr wrap="square">
              <a:spAutoFit/>
            </a:bodyPr>
            <a:lstStyle/>
            <a:p>
              <a:pPr algn="ctr"/>
              <a:r>
                <a:rPr lang="es-ES" sz="900" i="1" dirty="0">
                  <a:solidFill>
                    <a:schemeClr val="bg1"/>
                  </a:solidFill>
                  <a:latin typeface="Arial" panose="020B0604020202020204" pitchFamily="34" charset="0"/>
                  <a:cs typeface="Arial" panose="020B0604020202020204" pitchFamily="34" charset="0"/>
                </a:rPr>
                <a:t>Armadores de naves pesqueras industriales matriculadas en Chile, que desarrollen actividades pesqueras extractivas en aguas de jurisdicción nacional</a:t>
              </a:r>
              <a:endParaRPr lang="es-CL" sz="900" i="1" dirty="0">
                <a:solidFill>
                  <a:schemeClr val="bg1"/>
                </a:solidFill>
              </a:endParaRPr>
            </a:p>
          </p:txBody>
        </p:sp>
        <p:sp>
          <p:nvSpPr>
            <p:cNvPr id="21" name="Rectángulo 20"/>
            <p:cNvSpPr/>
            <p:nvPr/>
          </p:nvSpPr>
          <p:spPr>
            <a:xfrm>
              <a:off x="5054788" y="2752611"/>
              <a:ext cx="1678577" cy="507831"/>
            </a:xfrm>
            <a:prstGeom prst="rect">
              <a:avLst/>
            </a:prstGeom>
          </p:spPr>
          <p:txBody>
            <a:bodyPr wrap="square">
              <a:spAutoFit/>
            </a:bodyPr>
            <a:lstStyle/>
            <a:p>
              <a:pPr algn="ctr">
                <a:tabLst>
                  <a:tab pos="342900" algn="l"/>
                </a:tabLst>
              </a:pPr>
              <a:r>
                <a:rPr lang="es-ES" sz="900" i="1" dirty="0">
                  <a:solidFill>
                    <a:schemeClr val="bg1"/>
                  </a:solidFill>
                  <a:latin typeface="Arial" panose="020B0604020202020204" pitchFamily="34" charset="0"/>
                  <a:ea typeface="Times New Roman" panose="02020603050405020304" pitchFamily="18" charset="0"/>
                </a:rPr>
                <a:t>Embarcaciones artesanales de cerco mayores de 12 metros de eslora.</a:t>
              </a:r>
              <a:endParaRPr lang="es-CL" sz="900" i="1" dirty="0">
                <a:solidFill>
                  <a:schemeClr val="bg1"/>
                </a:solidFill>
                <a:latin typeface="Times New Roman" panose="02020603050405020304" pitchFamily="18" charset="0"/>
                <a:ea typeface="Times New Roman" panose="02020603050405020304" pitchFamily="18" charset="0"/>
              </a:endParaRPr>
            </a:p>
          </p:txBody>
        </p:sp>
        <p:sp>
          <p:nvSpPr>
            <p:cNvPr id="23" name="Rectángulo 22"/>
            <p:cNvSpPr/>
            <p:nvPr/>
          </p:nvSpPr>
          <p:spPr>
            <a:xfrm>
              <a:off x="7493715" y="2772217"/>
              <a:ext cx="2044899" cy="507831"/>
            </a:xfrm>
            <a:prstGeom prst="rect">
              <a:avLst/>
            </a:prstGeom>
          </p:spPr>
          <p:txBody>
            <a:bodyPr wrap="square">
              <a:spAutoFit/>
            </a:bodyPr>
            <a:lstStyle/>
            <a:p>
              <a:pPr algn="ctr"/>
              <a:r>
                <a:rPr lang="es-ES" sz="900" i="1" dirty="0">
                  <a:solidFill>
                    <a:schemeClr val="bg1"/>
                  </a:solidFill>
                  <a:latin typeface="Arial" panose="020B0604020202020204" pitchFamily="34" charset="0"/>
                  <a:cs typeface="Arial" panose="020B0604020202020204" pitchFamily="34" charset="0"/>
                </a:rPr>
                <a:t>Armadores de naves pesqueras matriculadas en Chile que operen en aguas no jurisdiccionales.</a:t>
              </a:r>
              <a:endParaRPr lang="es-CL" sz="900" i="1" dirty="0">
                <a:solidFill>
                  <a:schemeClr val="bg1"/>
                </a:solidFill>
                <a:latin typeface="Arial" panose="020B0604020202020204" pitchFamily="34" charset="0"/>
                <a:cs typeface="Arial" panose="020B0604020202020204" pitchFamily="34" charset="0"/>
              </a:endParaRPr>
            </a:p>
          </p:txBody>
        </p:sp>
        <p:sp>
          <p:nvSpPr>
            <p:cNvPr id="25" name="Rectángulo 24"/>
            <p:cNvSpPr/>
            <p:nvPr/>
          </p:nvSpPr>
          <p:spPr>
            <a:xfrm>
              <a:off x="2181133" y="3837440"/>
              <a:ext cx="2263716" cy="646331"/>
            </a:xfrm>
            <a:prstGeom prst="rect">
              <a:avLst/>
            </a:prstGeom>
          </p:spPr>
          <p:txBody>
            <a:bodyPr wrap="square">
              <a:spAutoFit/>
            </a:bodyPr>
            <a:lstStyle/>
            <a:p>
              <a:pPr algn="ctr"/>
              <a:r>
                <a:rPr lang="es-ES" sz="900" i="1" dirty="0">
                  <a:solidFill>
                    <a:schemeClr val="bg1"/>
                  </a:solidFill>
                  <a:latin typeface="Arial" panose="020B0604020202020204" pitchFamily="34" charset="0"/>
                  <a:cs typeface="Arial" panose="020B0604020202020204" pitchFamily="34" charset="0"/>
                </a:rPr>
                <a:t>Armadores de naves pesqueras que estando o no matriculadas en Chile, realicen pesca de investigación dentro o fuera de aguas jurisdiccionales.</a:t>
              </a:r>
              <a:endParaRPr lang="es-CL" sz="900" i="1" dirty="0">
                <a:solidFill>
                  <a:schemeClr val="bg1"/>
                </a:solidFill>
                <a:latin typeface="Arial" panose="020B0604020202020204" pitchFamily="34" charset="0"/>
                <a:cs typeface="Arial" panose="020B0604020202020204" pitchFamily="34" charset="0"/>
              </a:endParaRPr>
            </a:p>
          </p:txBody>
        </p:sp>
        <p:sp>
          <p:nvSpPr>
            <p:cNvPr id="28" name="Rectángulo 27"/>
            <p:cNvSpPr/>
            <p:nvPr/>
          </p:nvSpPr>
          <p:spPr>
            <a:xfrm>
              <a:off x="4951181" y="3878803"/>
              <a:ext cx="1885790" cy="507831"/>
            </a:xfrm>
            <a:prstGeom prst="rect">
              <a:avLst/>
            </a:prstGeom>
          </p:spPr>
          <p:txBody>
            <a:bodyPr wrap="square">
              <a:spAutoFit/>
            </a:bodyPr>
            <a:lstStyle/>
            <a:p>
              <a:pPr algn="ctr" eaLnBrk="0" fontAlgn="base" hangingPunct="0">
                <a:spcBef>
                  <a:spcPct val="0"/>
                </a:spcBef>
                <a:spcAft>
                  <a:spcPct val="0"/>
                </a:spcAft>
                <a:tabLst>
                  <a:tab pos="342900" algn="l"/>
                </a:tabLst>
              </a:pPr>
              <a:r>
                <a:rPr lang="es-ES" altLang="es-CL" sz="900" i="1" dirty="0">
                  <a:solidFill>
                    <a:schemeClr val="bg1"/>
                  </a:solidFill>
                  <a:latin typeface="Arial" panose="020B0604020202020204" pitchFamily="34" charset="0"/>
                  <a:ea typeface="Times New Roman" panose="02020603050405020304" pitchFamily="18" charset="0"/>
                  <a:cs typeface="Arial" panose="020B0604020202020204" pitchFamily="34" charset="0"/>
                </a:rPr>
                <a:t>Armadores de buques fábrica que operen en aguas jurisdiccionales o en la Alta Mar.</a:t>
              </a:r>
              <a:endParaRPr lang="es-ES" altLang="es-CL" sz="900" i="1" dirty="0">
                <a:solidFill>
                  <a:schemeClr val="bg1"/>
                </a:solidFill>
                <a:latin typeface="Arial" panose="020B0604020202020204" pitchFamily="34" charset="0"/>
              </a:endParaRPr>
            </a:p>
          </p:txBody>
        </p:sp>
        <p:sp>
          <p:nvSpPr>
            <p:cNvPr id="30" name="Rectángulo 29"/>
            <p:cNvSpPr/>
            <p:nvPr/>
          </p:nvSpPr>
          <p:spPr>
            <a:xfrm>
              <a:off x="7628421" y="3906689"/>
              <a:ext cx="1678577" cy="507831"/>
            </a:xfrm>
            <a:prstGeom prst="rect">
              <a:avLst/>
            </a:prstGeom>
          </p:spPr>
          <p:txBody>
            <a:bodyPr wrap="square">
              <a:spAutoFit/>
            </a:bodyPr>
            <a:lstStyle/>
            <a:p>
              <a:pPr algn="ctr">
                <a:tabLst>
                  <a:tab pos="342900" algn="l"/>
                </a:tabLst>
              </a:pPr>
              <a:r>
                <a:rPr lang="es-ES" sz="900" i="1" dirty="0">
                  <a:solidFill>
                    <a:schemeClr val="bg1"/>
                  </a:solidFill>
                  <a:latin typeface="Arial" panose="020B0604020202020204" pitchFamily="34" charset="0"/>
                  <a:ea typeface="Times New Roman" panose="02020603050405020304" pitchFamily="18" charset="0"/>
                </a:rPr>
                <a:t>Todas las naves artesanales mayores de 15 metros de eslora.</a:t>
              </a:r>
              <a:endParaRPr lang="es-CL" sz="900" i="1" dirty="0">
                <a:solidFill>
                  <a:schemeClr val="bg1"/>
                </a:solidFill>
                <a:latin typeface="Times New Roman" panose="02020603050405020304" pitchFamily="18" charset="0"/>
                <a:ea typeface="Times New Roman" panose="02020603050405020304" pitchFamily="18" charset="0"/>
              </a:endParaRPr>
            </a:p>
          </p:txBody>
        </p:sp>
        <p:sp>
          <p:nvSpPr>
            <p:cNvPr id="32" name="Rectángulo 31"/>
            <p:cNvSpPr/>
            <p:nvPr/>
          </p:nvSpPr>
          <p:spPr>
            <a:xfrm>
              <a:off x="2155770" y="4969495"/>
              <a:ext cx="2192172" cy="646331"/>
            </a:xfrm>
            <a:prstGeom prst="rect">
              <a:avLst/>
            </a:prstGeom>
          </p:spPr>
          <p:txBody>
            <a:bodyPr wrap="square">
              <a:spAutoFit/>
            </a:bodyPr>
            <a:lstStyle/>
            <a:p>
              <a:pPr algn="ctr" eaLnBrk="0" fontAlgn="base" hangingPunct="0">
                <a:spcBef>
                  <a:spcPct val="0"/>
                </a:spcBef>
                <a:spcAft>
                  <a:spcPct val="0"/>
                </a:spcAft>
                <a:tabLst>
                  <a:tab pos="342900" algn="l"/>
                </a:tabLst>
              </a:pPr>
              <a:r>
                <a:rPr lang="es-ES" altLang="es-CL" sz="900" i="1" dirty="0">
                  <a:solidFill>
                    <a:schemeClr val="bg1"/>
                  </a:solidFill>
                  <a:latin typeface="Arial" panose="020B0604020202020204" pitchFamily="34" charset="0"/>
                  <a:ea typeface="Times New Roman" panose="02020603050405020304" pitchFamily="18" charset="0"/>
                  <a:cs typeface="Arial" panose="020B0604020202020204" pitchFamily="34" charset="0"/>
                </a:rPr>
                <a:t>Armadores de naves pesqueras o buques fábrica de pabellón extranjero que sean autorizados a recalar en los puertos de la República.</a:t>
              </a:r>
              <a:endParaRPr lang="es-ES" altLang="es-CL" sz="900" i="1" dirty="0">
                <a:solidFill>
                  <a:schemeClr val="bg1"/>
                </a:solidFill>
                <a:latin typeface="Arial" panose="020B0604020202020204" pitchFamily="34" charset="0"/>
              </a:endParaRPr>
            </a:p>
          </p:txBody>
        </p:sp>
        <p:sp>
          <p:nvSpPr>
            <p:cNvPr id="34" name="Rectángulo 33"/>
            <p:cNvSpPr/>
            <p:nvPr/>
          </p:nvSpPr>
          <p:spPr>
            <a:xfrm>
              <a:off x="4865649" y="5090320"/>
              <a:ext cx="2056854" cy="369332"/>
            </a:xfrm>
            <a:prstGeom prst="rect">
              <a:avLst/>
            </a:prstGeom>
          </p:spPr>
          <p:txBody>
            <a:bodyPr wrap="square">
              <a:spAutoFit/>
            </a:bodyPr>
            <a:lstStyle/>
            <a:p>
              <a:pPr algn="ctr">
                <a:tabLst>
                  <a:tab pos="342900" algn="l"/>
                </a:tabLst>
              </a:pPr>
              <a:r>
                <a:rPr lang="es-ES" sz="900" i="1" dirty="0">
                  <a:solidFill>
                    <a:schemeClr val="bg1"/>
                  </a:solidFill>
                  <a:latin typeface="Arial" panose="020B0604020202020204" pitchFamily="34" charset="0"/>
                  <a:ea typeface="Times New Roman" panose="02020603050405020304" pitchFamily="18" charset="0"/>
                </a:rPr>
                <a:t>Asimismo, esta exigencia consideró a las naves transportadoras.</a:t>
              </a:r>
              <a:endParaRPr lang="es-CL" sz="900" i="1" dirty="0">
                <a:solidFill>
                  <a:schemeClr val="bg1"/>
                </a:solidFill>
                <a:latin typeface="Times New Roman" panose="02020603050405020304" pitchFamily="18" charset="0"/>
                <a:ea typeface="Times New Roman" panose="02020603050405020304" pitchFamily="18" charset="0"/>
              </a:endParaRPr>
            </a:p>
          </p:txBody>
        </p:sp>
        <p:sp>
          <p:nvSpPr>
            <p:cNvPr id="37" name="Rectángulo 36"/>
            <p:cNvSpPr/>
            <p:nvPr/>
          </p:nvSpPr>
          <p:spPr>
            <a:xfrm>
              <a:off x="7382301" y="5014666"/>
              <a:ext cx="2264316" cy="646331"/>
            </a:xfrm>
            <a:prstGeom prst="rect">
              <a:avLst/>
            </a:prstGeom>
          </p:spPr>
          <p:txBody>
            <a:bodyPr wrap="square">
              <a:spAutoFit/>
            </a:bodyPr>
            <a:lstStyle/>
            <a:p>
              <a:pPr algn="ctr">
                <a:tabLst>
                  <a:tab pos="342900" algn="l"/>
                </a:tabLst>
              </a:pPr>
              <a:r>
                <a:rPr lang="es-ES" sz="900" i="1" dirty="0">
                  <a:solidFill>
                    <a:schemeClr val="bg1"/>
                  </a:solidFill>
                  <a:latin typeface="Arial" panose="020B0604020202020204" pitchFamily="34" charset="0"/>
                  <a:ea typeface="Times New Roman" panose="02020603050405020304" pitchFamily="18" charset="0"/>
                </a:rPr>
                <a:t>Embarcaciones que presten servicio de cualquier naturaleza a los centros de cultivo integrantes de agrupaciones de concesiones.</a:t>
              </a:r>
              <a:endParaRPr lang="es-CL" sz="900" i="1" dirty="0">
                <a:solidFill>
                  <a:schemeClr val="bg1"/>
                </a:solidFill>
              </a:endParaRPr>
            </a:p>
          </p:txBody>
        </p:sp>
      </p:grpSp>
      <p:sp>
        <p:nvSpPr>
          <p:cNvPr id="43" name="Marcador de número de diapositiva 42">
            <a:extLst>
              <a:ext uri="{FF2B5EF4-FFF2-40B4-BE49-F238E27FC236}">
                <a16:creationId xmlns:a16="http://schemas.microsoft.com/office/drawing/2014/main" id="{A37FC772-203A-DA7A-7543-520306C982D1}"/>
              </a:ext>
            </a:extLst>
          </p:cNvPr>
          <p:cNvSpPr>
            <a:spLocks noGrp="1"/>
          </p:cNvSpPr>
          <p:nvPr>
            <p:ph type="sldNum" sz="quarter" idx="12"/>
          </p:nvPr>
        </p:nvSpPr>
        <p:spPr/>
        <p:txBody>
          <a:bodyPr/>
          <a:lstStyle/>
          <a:p>
            <a:fld id="{2F4F2BAB-4505-49E2-B27A-4CAAD9C0F52F}" type="slidenum">
              <a:rPr lang="es-CL" smtClean="0"/>
              <a:t>38</a:t>
            </a:fld>
            <a:endParaRPr lang="es-CL"/>
          </a:p>
        </p:txBody>
      </p:sp>
    </p:spTree>
    <p:extLst>
      <p:ext uri="{BB962C8B-B14F-4D97-AF65-F5344CB8AC3E}">
        <p14:creationId xmlns:p14="http://schemas.microsoft.com/office/powerpoint/2010/main" val="367184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535BCCE2-BDA9-3B7A-9FCF-4EC188FDF583}"/>
              </a:ext>
            </a:extLst>
          </p:cNvPr>
          <p:cNvGrpSpPr/>
          <p:nvPr/>
        </p:nvGrpSpPr>
        <p:grpSpPr>
          <a:xfrm>
            <a:off x="9418504" y="1759668"/>
            <a:ext cx="2187802" cy="3757694"/>
            <a:chOff x="9143586" y="1586350"/>
            <a:chExt cx="2187802" cy="3757694"/>
          </a:xfrm>
        </p:grpSpPr>
        <p:pic>
          <p:nvPicPr>
            <p:cNvPr id="13314" name="Picture 2" descr="VA Roberto Zegers Leigh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129" y="1586350"/>
              <a:ext cx="2130717" cy="3196075"/>
            </a:xfrm>
            <a:prstGeom prst="rect">
              <a:avLst/>
            </a:prstGeom>
            <a:ln w="28575">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9143586" y="4836213"/>
              <a:ext cx="2187802" cy="507831"/>
            </a:xfrm>
            <a:prstGeom prst="rect">
              <a:avLst/>
            </a:prstGeom>
          </p:spPr>
          <p:txBody>
            <a:bodyPr wrap="square">
              <a:spAutoFit/>
            </a:bodyPr>
            <a:lstStyle/>
            <a:p>
              <a:pPr algn="ctr"/>
              <a:r>
                <a:rPr lang="es-ES" sz="900" b="1" dirty="0">
                  <a:solidFill>
                    <a:schemeClr val="bg1"/>
                  </a:solidFill>
                  <a:latin typeface="Arial" panose="020B0604020202020204" pitchFamily="34" charset="0"/>
                  <a:cs typeface="Arial" panose="020B0604020202020204" pitchFamily="34" charset="0"/>
                </a:rPr>
                <a:t>VA Roberto </a:t>
              </a:r>
              <a:r>
                <a:rPr lang="es-ES" sz="900" b="1" dirty="0" err="1">
                  <a:solidFill>
                    <a:schemeClr val="bg1"/>
                  </a:solidFill>
                  <a:latin typeface="Arial" panose="020B0604020202020204" pitchFamily="34" charset="0"/>
                  <a:cs typeface="Arial" panose="020B0604020202020204" pitchFamily="34" charset="0"/>
                </a:rPr>
                <a:t>Zegers</a:t>
              </a:r>
              <a:r>
                <a:rPr lang="es-ES" sz="900" b="1" dirty="0">
                  <a:solidFill>
                    <a:schemeClr val="bg1"/>
                  </a:solidFill>
                  <a:latin typeface="Arial" panose="020B0604020202020204" pitchFamily="34" charset="0"/>
                  <a:cs typeface="Arial" panose="020B0604020202020204" pitchFamily="34" charset="0"/>
                </a:rPr>
                <a:t> </a:t>
              </a:r>
              <a:r>
                <a:rPr lang="es-ES" sz="900" b="1" dirty="0" err="1">
                  <a:solidFill>
                    <a:schemeClr val="bg1"/>
                  </a:solidFill>
                  <a:latin typeface="Arial" panose="020B0604020202020204" pitchFamily="34" charset="0"/>
                  <a:cs typeface="Arial" panose="020B0604020202020204" pitchFamily="34" charset="0"/>
                </a:rPr>
                <a:t>Leighton</a:t>
              </a:r>
              <a:endParaRPr lang="es-ES" sz="900" b="1" dirty="0">
                <a:solidFill>
                  <a:schemeClr val="bg1"/>
                </a:solidFill>
                <a:latin typeface="Arial" panose="020B0604020202020204" pitchFamily="34" charset="0"/>
                <a:cs typeface="Arial" panose="020B0604020202020204" pitchFamily="34" charset="0"/>
              </a:endParaRPr>
            </a:p>
            <a:p>
              <a:pPr algn="ctr"/>
              <a:r>
                <a:rPr lang="es-ES" sz="900" dirty="0">
                  <a:solidFill>
                    <a:schemeClr val="bg1"/>
                  </a:solidFill>
                  <a:latin typeface="Arial" panose="020B0604020202020204" pitchFamily="34" charset="0"/>
                  <a:cs typeface="Arial" panose="020B0604020202020204" pitchFamily="34" charset="0"/>
                </a:rPr>
                <a:t>Director General del Territorio Marítimo </a:t>
              </a:r>
            </a:p>
            <a:p>
              <a:pPr algn="ctr"/>
              <a:r>
                <a:rPr lang="es-ES" sz="900" dirty="0">
                  <a:solidFill>
                    <a:schemeClr val="bg1"/>
                  </a:solidFill>
                  <a:latin typeface="Arial" panose="020B0604020202020204" pitchFamily="34" charset="0"/>
                  <a:cs typeface="Arial" panose="020B0604020202020204" pitchFamily="34" charset="0"/>
                </a:rPr>
                <a:t>y de Marina Mercante</a:t>
              </a:r>
            </a:p>
          </p:txBody>
        </p:sp>
      </p:grpSp>
      <p:sp>
        <p:nvSpPr>
          <p:cNvPr id="2" name="Rectángulo 1"/>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rgbClr val="FFC000"/>
                </a:solidFill>
                <a:latin typeface="Arial" panose="020B0604020202020204" pitchFamily="34" charset="0"/>
                <a:ea typeface="Noto Sans" panose="020B0502040504020204" pitchFamily="34" charset="0"/>
                <a:cs typeface="Arial" panose="020B0604020202020204" pitchFamily="34" charset="0"/>
              </a:rPr>
              <a:t>PALABRAS DEL DIRECTOR 2025</a:t>
            </a:r>
          </a:p>
        </p:txBody>
      </p:sp>
      <p:pic>
        <p:nvPicPr>
          <p:cNvPr id="6" name="Imagen 5" descr="Logotipo&#10;&#10;El contenido generado por IA puede ser incorrecto.">
            <a:extLst>
              <a:ext uri="{FF2B5EF4-FFF2-40B4-BE49-F238E27FC236}">
                <a16:creationId xmlns:a16="http://schemas.microsoft.com/office/drawing/2014/main" id="{5AD3B2E5-47DA-F12F-4EB6-3FAD77AFD3D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48899" y="946128"/>
            <a:ext cx="3454395" cy="4772212"/>
          </a:xfrm>
          <a:prstGeom prst="rect">
            <a:avLst/>
          </a:prstGeom>
        </p:spPr>
      </p:pic>
      <p:sp>
        <p:nvSpPr>
          <p:cNvPr id="5" name="Rectángulo 4"/>
          <p:cNvSpPr/>
          <p:nvPr/>
        </p:nvSpPr>
        <p:spPr>
          <a:xfrm>
            <a:off x="759012" y="1610256"/>
            <a:ext cx="8289365" cy="4657365"/>
          </a:xfrm>
          <a:prstGeom prst="rect">
            <a:avLst/>
          </a:prstGeom>
        </p:spPr>
        <p:txBody>
          <a:bodyPr wrap="square">
            <a:spAutoFit/>
          </a:bodyPr>
          <a:lstStyle/>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El 5 de junio de cada año se celebra el "Día Internacional de la Lucha contra la Pesca Ilegal, No Declarada y No Reglamentada", proclamado el año 2017 por la Asamblea General de la Organización de Naciones Unidas, en su Resolución anual sobre la pesca sostenible.</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Lo anterior, da cuenta que la pesca ilegal es una preocupación a nivel mundial, siendo un problema abordado por organismos internacionales que buscan la cooperación de los Estados para enfrentar esta problemática, haciéndolos responsables de sus nacionales, como de los buques que enarbolan su bandera y estableciendo lineamientos y códigos de buenas prácticas para desarrollar una pesca responsable.</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Chile no está ajeno a esta situación y, como estado ribereño, debe velar por el cumplimiento de la normativa nacional en su Zona Económica Exclusiva y de los acuerdos internaciones en la Alta Mar, bajo un escenario que da cuenta que el estado de situación de los recursos pesqueros está en decadencia.</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Solo a través de una pesca responsable, es posible un desarrollo continuo y equilibrado de esta actividad y ello debe asegurarse mediante medidas de administración que resguarden los recursos pesqueros, una fiscalización y monitoreo de las actividades extractivas y un procedimiento sancionatorio disuasivo.</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La Armada, en su rol fiscalizador, contribuye al combate de la pesca ilegal efectuando patrullajes marítimos y terrestres para verificar en terreno el efectivo cumplimiento de la normativa nacional, monitoreando de manera remota a las flotas pesqueras y de apoyo a la acuicultura y efectuando operaciones en el Alta Mar adyacente, que permitan controlar las actividades que realizan las flotas pesqueras extranjeras en este espacio marítimo, con el objeto de resguardar los intereses nacionales.</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900" dirty="0">
                <a:solidFill>
                  <a:schemeClr val="bg1"/>
                </a:solidFill>
                <a:latin typeface="Arial" panose="020B0604020202020204" pitchFamily="34" charset="0"/>
                <a:ea typeface="Times New Roman" panose="02020603050405020304" pitchFamily="18" charset="0"/>
                <a:cs typeface="Arial" panose="020B0604020202020204" pitchFamily="34" charset="0"/>
              </a:rPr>
              <a:t>En base a lo anterior, el presente documento refleja las actividades desarrolladas durante el año 2024  en todo el territorio nacional, incluyendo el océano austral y las islas oceánicas, demostrando nuestro compromiso en el cumplimiento de la tarea asignada y de la preservación de nuestros recursos hidrobiológicos.</a:t>
            </a:r>
          </a:p>
          <a:p>
            <a:pPr algn="just">
              <a:lnSpc>
                <a:spcPct val="150000"/>
              </a:lnSpc>
            </a:pPr>
            <a:r>
              <a:rPr lang="es-CL"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5" name="Marcador de número de diapositiva 14">
            <a:extLst>
              <a:ext uri="{FF2B5EF4-FFF2-40B4-BE49-F238E27FC236}">
                <a16:creationId xmlns:a16="http://schemas.microsoft.com/office/drawing/2014/main" id="{8EF329DA-60C1-38B3-09E3-1265F9636D7A}"/>
              </a:ext>
            </a:extLst>
          </p:cNvPr>
          <p:cNvSpPr>
            <a:spLocks noGrp="1"/>
          </p:cNvSpPr>
          <p:nvPr>
            <p:ph type="sldNum" sz="quarter" idx="12"/>
          </p:nvPr>
        </p:nvSpPr>
        <p:spPr/>
        <p:txBody>
          <a:bodyPr/>
          <a:lstStyle/>
          <a:p>
            <a:fld id="{2F4F2BAB-4505-49E2-B27A-4CAAD9C0F52F}" type="slidenum">
              <a:rPr lang="es-CL" smtClean="0"/>
              <a:t>3</a:t>
            </a:fld>
            <a:endParaRPr lang="es-CL"/>
          </a:p>
        </p:txBody>
      </p:sp>
    </p:spTree>
    <p:extLst>
      <p:ext uri="{BB962C8B-B14F-4D97-AF65-F5344CB8AC3E}">
        <p14:creationId xmlns:p14="http://schemas.microsoft.com/office/powerpoint/2010/main" val="1915344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p:nvSpPr>
        <p:spPr>
          <a:xfrm>
            <a:off x="350642" y="1118890"/>
            <a:ext cx="5007307" cy="1015663"/>
          </a:xfrm>
          <a:prstGeom prst="rect">
            <a:avLst/>
          </a:prstGeom>
        </p:spPr>
        <p:txBody>
          <a:bodyPr wrap="square">
            <a:spAutoFit/>
          </a:bodyPr>
          <a:lstStyle/>
          <a:p>
            <a:pPr algn="just"/>
            <a:r>
              <a:rPr lang="es-ES" sz="1000" dirty="0">
                <a:solidFill>
                  <a:schemeClr val="bg1"/>
                </a:solidFill>
                <a:latin typeface="Arial" panose="020B0604020202020204" pitchFamily="34" charset="0"/>
                <a:cs typeface="Arial" panose="020B0604020202020204" pitchFamily="34" charset="0"/>
              </a:rPr>
              <a:t>Como puede apreciarse en la Tabla Nº </a:t>
            </a:r>
            <a:r>
              <a:rPr lang="es-ES" sz="1000" dirty="0" smtClean="0">
                <a:solidFill>
                  <a:schemeClr val="bg1"/>
                </a:solidFill>
                <a:latin typeface="Arial" panose="020B0604020202020204" pitchFamily="34" charset="0"/>
                <a:cs typeface="Arial" panose="020B0604020202020204" pitchFamily="34" charset="0"/>
              </a:rPr>
              <a:t>12</a:t>
            </a:r>
            <a:r>
              <a:rPr lang="es-ES" sz="1000" dirty="0" smtClean="0">
                <a:solidFill>
                  <a:schemeClr val="bg1"/>
                </a:solidFill>
                <a:latin typeface="Arial" panose="020B0604020202020204" pitchFamily="34" charset="0"/>
                <a:cs typeface="Arial" panose="020B0604020202020204" pitchFamily="34" charset="0"/>
              </a:rPr>
              <a:t>, </a:t>
            </a:r>
            <a:r>
              <a:rPr lang="es-ES" sz="1000" dirty="0">
                <a:solidFill>
                  <a:schemeClr val="bg1"/>
                </a:solidFill>
                <a:latin typeface="Arial" panose="020B0604020202020204" pitchFamily="34" charset="0"/>
                <a:cs typeface="Arial" panose="020B0604020202020204" pitchFamily="34" charset="0"/>
              </a:rPr>
              <a:t>existen 2.898 naves ingresadas en el Sistema, de las cuales 1.619 corresponde a naves de apoyo a la acuicultura (55,9%) , 735 a embarcaciones artesanales (25,4%), 196 son embarcaciones artesanales que operan sobre el recurso bacalao (6.8%), 203 son naves transportadoras (7,0%), 142 corresponden a naves industriales (4,9%) y 3 a naves de investigación (0,1%), lo que puede apreciarse en la Fig. N° </a:t>
            </a:r>
            <a:r>
              <a:rPr lang="es-ES" sz="1000" dirty="0">
                <a:solidFill>
                  <a:schemeClr val="bg1"/>
                </a:solidFill>
                <a:latin typeface="Arial" panose="020B0604020202020204" pitchFamily="34" charset="0"/>
                <a:cs typeface="Arial" panose="020B0604020202020204" pitchFamily="34" charset="0"/>
              </a:rPr>
              <a:t>2</a:t>
            </a:r>
            <a:r>
              <a:rPr lang="es-ES" sz="1000" dirty="0" smtClean="0">
                <a:solidFill>
                  <a:schemeClr val="bg1"/>
                </a:solidFill>
                <a:latin typeface="Arial" panose="020B0604020202020204" pitchFamily="34" charset="0"/>
                <a:cs typeface="Arial" panose="020B0604020202020204" pitchFamily="34" charset="0"/>
              </a:rPr>
              <a:t>.</a:t>
            </a:r>
            <a:endParaRPr lang="es-CL" sz="1000" dirty="0">
              <a:solidFill>
                <a:schemeClr val="bg1"/>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0549" y="2750106"/>
            <a:ext cx="3370839" cy="213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6588525" y="1118890"/>
            <a:ext cx="5104895" cy="1323439"/>
          </a:xfrm>
          <a:prstGeom prst="rect">
            <a:avLst/>
          </a:prstGeom>
        </p:spPr>
        <p:txBody>
          <a:bodyPr wrap="square">
            <a:spAutoFit/>
          </a:bodyPr>
          <a:lstStyle/>
          <a:p>
            <a:pPr algn="just"/>
            <a:r>
              <a:rPr lang="es-ES" sz="1000" dirty="0">
                <a:solidFill>
                  <a:schemeClr val="bg1"/>
                </a:solidFill>
                <a:latin typeface="Arial" panose="020B0604020202020204" pitchFamily="34" charset="0"/>
                <a:cs typeface="Arial" panose="020B0604020202020204" pitchFamily="34" charset="0"/>
              </a:rPr>
              <a:t>Las tecnologías con que operan estas naves corresponde a Argos, </a:t>
            </a:r>
            <a:r>
              <a:rPr lang="es-ES" sz="1000" dirty="0" err="1">
                <a:solidFill>
                  <a:schemeClr val="bg1"/>
                </a:solidFill>
                <a:latin typeface="Arial" panose="020B0604020202020204" pitchFamily="34" charset="0"/>
                <a:cs typeface="Arial" panose="020B0604020202020204" pitchFamily="34" charset="0"/>
              </a:rPr>
              <a:t>Iridium</a:t>
            </a:r>
            <a:r>
              <a:rPr lang="es-ES" sz="1000" dirty="0">
                <a:solidFill>
                  <a:schemeClr val="bg1"/>
                </a:solidFill>
                <a:latin typeface="Arial" panose="020B0604020202020204" pitchFamily="34" charset="0"/>
                <a:cs typeface="Arial" panose="020B0604020202020204" pitchFamily="34" charset="0"/>
              </a:rPr>
              <a:t>, </a:t>
            </a:r>
            <a:r>
              <a:rPr lang="es-ES" sz="1000" dirty="0" err="1">
                <a:solidFill>
                  <a:schemeClr val="bg1"/>
                </a:solidFill>
                <a:latin typeface="Arial" panose="020B0604020202020204" pitchFamily="34" charset="0"/>
                <a:cs typeface="Arial" panose="020B0604020202020204" pitchFamily="34" charset="0"/>
              </a:rPr>
              <a:t>Inmarsat</a:t>
            </a:r>
            <a:r>
              <a:rPr lang="es-ES" sz="1000" dirty="0">
                <a:solidFill>
                  <a:schemeClr val="bg1"/>
                </a:solidFill>
                <a:latin typeface="Arial" panose="020B0604020202020204" pitchFamily="34" charset="0"/>
                <a:cs typeface="Arial" panose="020B0604020202020204" pitchFamily="34" charset="0"/>
              </a:rPr>
              <a:t> C, </a:t>
            </a:r>
            <a:r>
              <a:rPr lang="es-ES" sz="1000" dirty="0" err="1">
                <a:solidFill>
                  <a:schemeClr val="bg1"/>
                </a:solidFill>
                <a:latin typeface="Arial" panose="020B0604020202020204" pitchFamily="34" charset="0"/>
                <a:cs typeface="Arial" panose="020B0604020202020204" pitchFamily="34" charset="0"/>
              </a:rPr>
              <a:t>Inmarsat</a:t>
            </a:r>
            <a:r>
              <a:rPr lang="es-ES" sz="1000" dirty="0">
                <a:solidFill>
                  <a:schemeClr val="bg1"/>
                </a:solidFill>
                <a:latin typeface="Arial" panose="020B0604020202020204" pitchFamily="34" charset="0"/>
                <a:cs typeface="Arial" panose="020B0604020202020204" pitchFamily="34" charset="0"/>
              </a:rPr>
              <a:t> D y </a:t>
            </a:r>
            <a:r>
              <a:rPr lang="es-ES" sz="1000" dirty="0" err="1">
                <a:solidFill>
                  <a:schemeClr val="bg1"/>
                </a:solidFill>
                <a:latin typeface="Arial" panose="020B0604020202020204" pitchFamily="34" charset="0"/>
                <a:cs typeface="Arial" panose="020B0604020202020204" pitchFamily="34" charset="0"/>
              </a:rPr>
              <a:t>Orbcomm</a:t>
            </a:r>
            <a:r>
              <a:rPr lang="es-ES" sz="1000" dirty="0">
                <a:solidFill>
                  <a:schemeClr val="bg1"/>
                </a:solidFill>
                <a:latin typeface="Arial" panose="020B0604020202020204" pitchFamily="34" charset="0"/>
                <a:cs typeface="Arial" panose="020B0604020202020204" pitchFamily="34" charset="0"/>
              </a:rPr>
              <a:t>, las que cuentan con siete proveedores de servicio, distribuidos como se observa en la Tabla N° </a:t>
            </a:r>
            <a:r>
              <a:rPr lang="es-ES" sz="1000" dirty="0" smtClean="0">
                <a:solidFill>
                  <a:schemeClr val="bg1"/>
                </a:solidFill>
                <a:latin typeface="Arial" panose="020B0604020202020204" pitchFamily="34" charset="0"/>
                <a:cs typeface="Arial" panose="020B0604020202020204" pitchFamily="34" charset="0"/>
              </a:rPr>
              <a:t>13 </a:t>
            </a:r>
            <a:r>
              <a:rPr lang="es-ES" sz="1000" dirty="0">
                <a:solidFill>
                  <a:schemeClr val="bg1"/>
                </a:solidFill>
                <a:latin typeface="Arial" panose="020B0604020202020204" pitchFamily="34" charset="0"/>
                <a:cs typeface="Arial" panose="020B0604020202020204" pitchFamily="34" charset="0"/>
              </a:rPr>
              <a:t>y Fig. Nº </a:t>
            </a:r>
            <a:r>
              <a:rPr lang="es-ES" sz="1000" dirty="0" smtClean="0">
                <a:solidFill>
                  <a:schemeClr val="bg1"/>
                </a:solidFill>
                <a:latin typeface="Arial" panose="020B0604020202020204" pitchFamily="34" charset="0"/>
                <a:cs typeface="Arial" panose="020B0604020202020204" pitchFamily="34" charset="0"/>
              </a:rPr>
              <a:t>3.</a:t>
            </a:r>
            <a:endParaRPr lang="es-ES" sz="1000" dirty="0">
              <a:solidFill>
                <a:schemeClr val="bg1"/>
              </a:solidFill>
              <a:latin typeface="Arial" panose="020B0604020202020204" pitchFamily="34" charset="0"/>
              <a:cs typeface="Arial" panose="020B0604020202020204" pitchFamily="34" charset="0"/>
            </a:endParaRPr>
          </a:p>
          <a:p>
            <a:pPr algn="just"/>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En el gráfico se observa que el principal proveedor de equipos corresponde a la empresa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Cunlogan</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S.A., quien abarca el 46,5% del universo de naves, y en orden decreciente sigue la empresa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Marimsys</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S.A.,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Tecsat</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Ltda.,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Ingelmar</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Ltda</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Varmac y R.M. </a:t>
            </a:r>
            <a:r>
              <a:rPr lang="es-ES" sz="1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Electronics</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con un 31,3%, 12,0%, 9,6% , 0,4% y 0,3% respectivamente.</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endParaRPr lang="es-CL" sz="1000" dirty="0">
              <a:solidFill>
                <a:schemeClr val="bg1"/>
              </a:solidFill>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875" y="2782061"/>
            <a:ext cx="2762910" cy="213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ángulo 17"/>
          <p:cNvSpPr/>
          <p:nvPr/>
        </p:nvSpPr>
        <p:spPr>
          <a:xfrm>
            <a:off x="387844" y="2355103"/>
            <a:ext cx="2269907" cy="430887"/>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12: </a:t>
            </a:r>
            <a:r>
              <a:rPr lang="es-ES" sz="1100" b="1" i="1" dirty="0">
                <a:solidFill>
                  <a:schemeClr val="accent4"/>
                </a:solidFill>
                <a:latin typeface="Arial" panose="020B0604020202020204" pitchFamily="34" charset="0"/>
                <a:cs typeface="Arial" panose="020B0604020202020204" pitchFamily="34" charset="0"/>
              </a:rPr>
              <a:t>Naves ingresadas al sistema</a:t>
            </a:r>
            <a:endParaRPr lang="es-CL" sz="1100" b="1" i="1" dirty="0">
              <a:solidFill>
                <a:schemeClr val="accent4"/>
              </a:solidFill>
              <a:latin typeface="Arial" panose="020B0604020202020204" pitchFamily="34" charset="0"/>
              <a:cs typeface="Arial" panose="020B0604020202020204" pitchFamily="34" charset="0"/>
            </a:endParaRPr>
          </a:p>
        </p:txBody>
      </p:sp>
      <p:sp>
        <p:nvSpPr>
          <p:cNvPr id="19" name="Rectángulo 18"/>
          <p:cNvSpPr/>
          <p:nvPr/>
        </p:nvSpPr>
        <p:spPr>
          <a:xfrm>
            <a:off x="6588525" y="2520451"/>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13: </a:t>
            </a:r>
            <a:r>
              <a:rPr lang="es-ES" sz="1100" b="1" i="1" dirty="0">
                <a:solidFill>
                  <a:schemeClr val="accent4"/>
                </a:solidFill>
                <a:latin typeface="Arial" panose="020B0604020202020204" pitchFamily="34" charset="0"/>
                <a:cs typeface="Arial" panose="020B0604020202020204" pitchFamily="34" charset="0"/>
              </a:rPr>
              <a:t>Proveedores de tecnología</a:t>
            </a:r>
            <a:endParaRPr lang="es-CL" sz="1100" b="1" i="1" dirty="0">
              <a:solidFill>
                <a:schemeClr val="accent4"/>
              </a:solidFill>
              <a:latin typeface="Arial" panose="020B0604020202020204" pitchFamily="34" charset="0"/>
              <a:cs typeface="Arial" panose="020B0604020202020204" pitchFamily="34" charset="0"/>
            </a:endParaRPr>
          </a:p>
        </p:txBody>
      </p:sp>
      <p:sp>
        <p:nvSpPr>
          <p:cNvPr id="20" name="CuadroTexto 19"/>
          <p:cNvSpPr txBox="1"/>
          <p:nvPr/>
        </p:nvSpPr>
        <p:spPr>
          <a:xfrm>
            <a:off x="5190362" y="4291107"/>
            <a:ext cx="707821" cy="215444"/>
          </a:xfrm>
          <a:prstGeom prst="rect">
            <a:avLst/>
          </a:prstGeom>
          <a:noFill/>
        </p:spPr>
        <p:txBody>
          <a:bodyPr wrap="square" rtlCol="0">
            <a:spAutoFit/>
          </a:bodyPr>
          <a:lstStyle/>
          <a:p>
            <a:r>
              <a:rPr lang="es-ES" sz="800" b="1" dirty="0">
                <a:solidFill>
                  <a:srgbClr val="002060"/>
                </a:solidFill>
                <a:latin typeface="Arial" panose="020B0604020202020204" pitchFamily="34" charset="0"/>
                <a:cs typeface="Arial" panose="020B0604020202020204" pitchFamily="34" charset="0"/>
              </a:rPr>
              <a:t>Fig. N° </a:t>
            </a:r>
            <a:r>
              <a:rPr lang="es-ES" sz="800" b="1" dirty="0" smtClean="0">
                <a:solidFill>
                  <a:srgbClr val="002060"/>
                </a:solidFill>
                <a:latin typeface="Arial" panose="020B0604020202020204" pitchFamily="34" charset="0"/>
                <a:cs typeface="Arial" panose="020B0604020202020204" pitchFamily="34" charset="0"/>
              </a:rPr>
              <a:t>2</a:t>
            </a:r>
            <a:endParaRPr lang="es-CL" sz="800" b="1" dirty="0">
              <a:solidFill>
                <a:srgbClr val="002060"/>
              </a:solidFill>
              <a:latin typeface="Arial" panose="020B0604020202020204" pitchFamily="34" charset="0"/>
              <a:cs typeface="Arial" panose="020B0604020202020204" pitchFamily="34" charset="0"/>
            </a:endParaRPr>
          </a:p>
        </p:txBody>
      </p:sp>
      <p:sp>
        <p:nvSpPr>
          <p:cNvPr id="21" name="CuadroTexto 20"/>
          <p:cNvSpPr txBox="1"/>
          <p:nvPr/>
        </p:nvSpPr>
        <p:spPr>
          <a:xfrm>
            <a:off x="187639" y="7164854"/>
            <a:ext cx="607423" cy="184666"/>
          </a:xfrm>
          <a:prstGeom prst="rect">
            <a:avLst/>
          </a:prstGeom>
          <a:noFill/>
        </p:spPr>
        <p:txBody>
          <a:bodyPr wrap="square" rtlCol="0">
            <a:spAutoFit/>
          </a:bodyPr>
          <a:lstStyle/>
          <a:p>
            <a:r>
              <a:rPr lang="es-ES" sz="600" dirty="0">
                <a:solidFill>
                  <a:schemeClr val="accent2">
                    <a:lumMod val="50000"/>
                  </a:schemeClr>
                </a:solidFill>
                <a:latin typeface="Arial" panose="020B0604020202020204" pitchFamily="34" charset="0"/>
                <a:cs typeface="Arial" panose="020B0604020202020204" pitchFamily="34" charset="0"/>
              </a:rPr>
              <a:t>Fig. N° 31</a:t>
            </a:r>
            <a:endParaRPr lang="es-CL" sz="600" dirty="0">
              <a:solidFill>
                <a:schemeClr val="accent2">
                  <a:lumMod val="50000"/>
                </a:schemeClr>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2B460F75-6E52-AEC6-F687-60F61E3DDCDF}"/>
              </a:ext>
            </a:extLst>
          </p:cNvPr>
          <p:cNvSpPr txBox="1"/>
          <p:nvPr/>
        </p:nvSpPr>
        <p:spPr>
          <a:xfrm>
            <a:off x="11351964" y="4594962"/>
            <a:ext cx="707821" cy="215444"/>
          </a:xfrm>
          <a:prstGeom prst="rect">
            <a:avLst/>
          </a:prstGeom>
          <a:noFill/>
        </p:spPr>
        <p:txBody>
          <a:bodyPr wrap="square" rtlCol="0">
            <a:spAutoFit/>
          </a:bodyPr>
          <a:lstStyle/>
          <a:p>
            <a:r>
              <a:rPr lang="es-ES" sz="800" b="1" dirty="0">
                <a:solidFill>
                  <a:srgbClr val="002060"/>
                </a:solidFill>
                <a:latin typeface="Arial" panose="020B0604020202020204" pitchFamily="34" charset="0"/>
                <a:cs typeface="Arial" panose="020B0604020202020204" pitchFamily="34" charset="0"/>
              </a:rPr>
              <a:t>Fig. N° </a:t>
            </a:r>
            <a:r>
              <a:rPr lang="es-ES" sz="800" b="1" dirty="0">
                <a:solidFill>
                  <a:srgbClr val="002060"/>
                </a:solidFill>
                <a:latin typeface="Arial" panose="020B0604020202020204" pitchFamily="34" charset="0"/>
                <a:cs typeface="Arial" panose="020B0604020202020204" pitchFamily="34" charset="0"/>
              </a:rPr>
              <a:t>3</a:t>
            </a:r>
            <a:endParaRPr lang="es-CL" sz="800" b="1" dirty="0">
              <a:solidFill>
                <a:srgbClr val="002060"/>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ADFE82E0-7619-696C-0A9A-A4C5668BD7B3}"/>
              </a:ext>
            </a:extLst>
          </p:cNvPr>
          <p:cNvSpPr/>
          <p:nvPr/>
        </p:nvSpPr>
        <p:spPr>
          <a:xfrm>
            <a:off x="498580" y="3076260"/>
            <a:ext cx="1933479" cy="180457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FEF47F13-DA1D-0CC4-6C02-42716E8D21AA}"/>
              </a:ext>
            </a:extLst>
          </p:cNvPr>
          <p:cNvSpPr/>
          <p:nvPr/>
        </p:nvSpPr>
        <p:spPr>
          <a:xfrm>
            <a:off x="6711655" y="3076261"/>
            <a:ext cx="2480299" cy="156840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80" y="2750106"/>
            <a:ext cx="1933479" cy="245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616" y="2782061"/>
            <a:ext cx="2490338" cy="209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arcador de número de diapositiva 15">
            <a:extLst>
              <a:ext uri="{FF2B5EF4-FFF2-40B4-BE49-F238E27FC236}">
                <a16:creationId xmlns:a16="http://schemas.microsoft.com/office/drawing/2014/main" id="{8B40A230-D619-AC76-56FB-398ACA382DDD}"/>
              </a:ext>
            </a:extLst>
          </p:cNvPr>
          <p:cNvSpPr>
            <a:spLocks noGrp="1"/>
          </p:cNvSpPr>
          <p:nvPr>
            <p:ph type="sldNum" sz="quarter" idx="12"/>
          </p:nvPr>
        </p:nvSpPr>
        <p:spPr/>
        <p:txBody>
          <a:bodyPr/>
          <a:lstStyle/>
          <a:p>
            <a:fld id="{2F4F2BAB-4505-49E2-B27A-4CAAD9C0F52F}" type="slidenum">
              <a:rPr lang="es-CL" smtClean="0"/>
              <a:t>39</a:t>
            </a:fld>
            <a:endParaRPr lang="es-CL"/>
          </a:p>
        </p:txBody>
      </p:sp>
    </p:spTree>
    <p:extLst>
      <p:ext uri="{BB962C8B-B14F-4D97-AF65-F5344CB8AC3E}">
        <p14:creationId xmlns:p14="http://schemas.microsoft.com/office/powerpoint/2010/main" val="579758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33944" y="920036"/>
            <a:ext cx="5492763" cy="5170646"/>
          </a:xfrm>
          <a:prstGeom prst="rect">
            <a:avLst/>
          </a:prstGeom>
        </p:spPr>
        <p:txBody>
          <a:bodyPr wrap="square">
            <a:spAutoFit/>
          </a:bodyPr>
          <a:lstStyle/>
          <a:p>
            <a:pPr indent="171450" algn="just" eaLnBrk="0" fontAlgn="base" hangingPunct="0">
              <a:lnSpc>
                <a:spcPct val="150000"/>
              </a:lnSpc>
              <a:spcBef>
                <a:spcPct val="0"/>
              </a:spcBef>
              <a:spcAft>
                <a:spcPct val="0"/>
              </a:spcAft>
              <a:tabLst>
                <a:tab pos="342900" algn="l"/>
              </a:tabLst>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La Capitanía de Puerto que recibe una solicitud de zarpe de una nave pesquera deberá verificar, antes de otorgar la autorización de zarpe, que la nave tenga su dispositivo de posicionamiento automático encendido, lo cual se efectúa mediante comprobación en línea, a través de una aplicación interna con el software de monitoreo de la flota.</a:t>
            </a:r>
          </a:p>
          <a:p>
            <a:pPr indent="171450" algn="just" eaLnBrk="0" fontAlgn="base" hangingPunct="0">
              <a:lnSpc>
                <a:spcPct val="150000"/>
              </a:lnSpc>
              <a:spcBef>
                <a:spcPct val="0"/>
              </a:spcBef>
              <a:spcAft>
                <a:spcPct val="0"/>
              </a:spcAft>
              <a:tabLst>
                <a:tab pos="342900" algn="l"/>
              </a:tabLst>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171450" algn="just" eaLnBrk="0" fontAlgn="base" hangingPunct="0">
              <a:lnSpc>
                <a:spcPct val="150000"/>
              </a:lnSpc>
              <a:spcBef>
                <a:spcPct val="0"/>
              </a:spcBef>
              <a:spcAft>
                <a:spcPct val="0"/>
              </a:spcAft>
              <a:tabLst>
                <a:tab pos="342900" algn="l"/>
              </a:tabLst>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Los armadores de las naves pesqueras, previo a solicitar el zarpe ante la Autoridad Marítima, deberán encender sus equipos de posicionamiento con la debida antelación.</a:t>
            </a:r>
          </a:p>
          <a:p>
            <a:pPr indent="171450" algn="just" eaLnBrk="0" fontAlgn="base" hangingPunct="0">
              <a:lnSpc>
                <a:spcPct val="150000"/>
              </a:lnSpc>
              <a:spcBef>
                <a:spcPct val="0"/>
              </a:spcBef>
              <a:spcAft>
                <a:spcPct val="0"/>
              </a:spcAft>
              <a:tabLst>
                <a:tab pos="342900" algn="l"/>
              </a:tabLst>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171450" algn="just" eaLnBrk="0" fontAlgn="base" hangingPunct="0">
              <a:lnSpc>
                <a:spcPct val="150000"/>
              </a:lnSpc>
              <a:spcBef>
                <a:spcPct val="0"/>
              </a:spcBef>
              <a:spcAft>
                <a:spcPct val="0"/>
              </a:spcAft>
              <a:tabLst>
                <a:tab pos="342900" algn="l"/>
              </a:tabLst>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Los equipos de posicionamiento, sólo podrán apagarse voluntariamente al ingresar a la zona portuaria correspondiente. Las naves pesqueras mayores de bandera nacional, que operen en aguas no jurisdiccionales, deberán mantener el dispositivo de posicionamiento encendido mientras permanezcan en puerto extranjero.</a:t>
            </a:r>
          </a:p>
          <a:p>
            <a:pPr indent="171450" algn="just" eaLnBrk="0" fontAlgn="base" hangingPunct="0">
              <a:lnSpc>
                <a:spcPct val="150000"/>
              </a:lnSpc>
              <a:spcBef>
                <a:spcPct val="0"/>
              </a:spcBef>
              <a:spcAft>
                <a:spcPct val="0"/>
              </a:spcAft>
              <a:tabLst>
                <a:tab pos="342900" algn="l"/>
              </a:tabLst>
            </a:pPr>
            <a:r>
              <a:rPr lang="es-E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En la Tabla N° </a:t>
            </a:r>
            <a:r>
              <a:rPr lang="es-ES" sz="11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14</a:t>
            </a:r>
            <a:r>
              <a:rPr lang="es-ES" sz="11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se observa que durante el año 2024 fueron solicitados un total de 19.804 zarpes (naves industriales, artesanales, naves bacaladeras, naves de transporte de recursos pesqueros y naves de apoyo a la acuicultura), de los cuales 19.772 fueron autorizados y 32 rechazados (Fig. N° </a:t>
            </a:r>
            <a:r>
              <a:rPr lang="es-E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4</a:t>
            </a:r>
            <a:r>
              <a:rPr lang="es-ES" sz="11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100" dirty="0">
                <a:solidFill>
                  <a:schemeClr val="bg1"/>
                </a:solidFill>
                <a:latin typeface="Arial" panose="020B0604020202020204" pitchFamily="34" charset="0"/>
                <a:ea typeface="Times New Roman" panose="02020603050405020304" pitchFamily="18" charset="0"/>
                <a:cs typeface="Arial" panose="020B0604020202020204" pitchFamily="34" charset="0"/>
              </a:rPr>
              <a:t>y Fig. N° </a:t>
            </a:r>
            <a:r>
              <a:rPr lang="es-ES" sz="11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5).</a:t>
            </a:r>
            <a:endParaRPr 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indent="171450" algn="just" eaLnBrk="0" fontAlgn="base" hangingPunct="0">
              <a:lnSpc>
                <a:spcPct val="150000"/>
              </a:lnSpc>
              <a:spcBef>
                <a:spcPct val="0"/>
              </a:spcBef>
              <a:spcAft>
                <a:spcPct val="0"/>
              </a:spcAft>
              <a:tabLst>
                <a:tab pos="342900" algn="l"/>
              </a:tabLst>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404" y="1359662"/>
            <a:ext cx="4267085" cy="228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ángulo 15"/>
          <p:cNvSpPr/>
          <p:nvPr/>
        </p:nvSpPr>
        <p:spPr>
          <a:xfrm>
            <a:off x="6307516" y="1108118"/>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14: </a:t>
            </a:r>
            <a:r>
              <a:rPr lang="es-ES" sz="1100" b="1" i="1" dirty="0">
                <a:solidFill>
                  <a:schemeClr val="accent4"/>
                </a:solidFill>
                <a:latin typeface="Arial" panose="020B0604020202020204" pitchFamily="34" charset="0"/>
                <a:cs typeface="Arial" panose="020B0604020202020204" pitchFamily="34" charset="0"/>
              </a:rPr>
              <a:t>Zarpes solicitados</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9E2DAE98-2EC3-B1C3-3254-0A9BFA44E014}"/>
              </a:ext>
            </a:extLst>
          </p:cNvPr>
          <p:cNvGrpSpPr/>
          <p:nvPr/>
        </p:nvGrpSpPr>
        <p:grpSpPr>
          <a:xfrm>
            <a:off x="6356404" y="3924595"/>
            <a:ext cx="2723678" cy="2052789"/>
            <a:chOff x="6699002" y="2804303"/>
            <a:chExt cx="2723678" cy="2052789"/>
          </a:xfrm>
        </p:grpSpPr>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9002" y="2804303"/>
              <a:ext cx="2696992" cy="20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p:cNvSpPr txBox="1"/>
            <p:nvPr/>
          </p:nvSpPr>
          <p:spPr>
            <a:xfrm>
              <a:off x="8588813" y="4385909"/>
              <a:ext cx="833867" cy="230832"/>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a:solidFill>
                    <a:srgbClr val="002060"/>
                  </a:solidFill>
                  <a:latin typeface="Arial" panose="020B0604020202020204" pitchFamily="34" charset="0"/>
                  <a:cs typeface="Arial" panose="020B0604020202020204" pitchFamily="34" charset="0"/>
                </a:rPr>
                <a:t>4</a:t>
              </a:r>
              <a:endParaRPr lang="es-CL" sz="900" b="1" dirty="0">
                <a:solidFill>
                  <a:srgbClr val="002060"/>
                </a:solidFill>
                <a:latin typeface="Arial" panose="020B0604020202020204" pitchFamily="34" charset="0"/>
                <a:cs typeface="Arial" panose="020B0604020202020204" pitchFamily="34" charset="0"/>
              </a:endParaRPr>
            </a:p>
          </p:txBody>
        </p:sp>
      </p:grpSp>
      <p:grpSp>
        <p:nvGrpSpPr>
          <p:cNvPr id="3" name="Grupo 2">
            <a:extLst>
              <a:ext uri="{FF2B5EF4-FFF2-40B4-BE49-F238E27FC236}">
                <a16:creationId xmlns:a16="http://schemas.microsoft.com/office/drawing/2014/main" id="{B2CFFC2F-FFE2-31EE-45DE-CD57BDEC31E4}"/>
              </a:ext>
            </a:extLst>
          </p:cNvPr>
          <p:cNvGrpSpPr/>
          <p:nvPr/>
        </p:nvGrpSpPr>
        <p:grpSpPr>
          <a:xfrm>
            <a:off x="9187683" y="3924595"/>
            <a:ext cx="2484087" cy="1949365"/>
            <a:chOff x="9530281" y="2804303"/>
            <a:chExt cx="2484087" cy="1949365"/>
          </a:xfrm>
        </p:grpSpPr>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18" r="7111"/>
            <a:stretch/>
          </p:blipFill>
          <p:spPr bwMode="auto">
            <a:xfrm>
              <a:off x="9530281" y="2804303"/>
              <a:ext cx="2484087" cy="19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p:cNvSpPr txBox="1"/>
            <p:nvPr/>
          </p:nvSpPr>
          <p:spPr>
            <a:xfrm>
              <a:off x="9576500" y="4337221"/>
              <a:ext cx="759147" cy="230832"/>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a:solidFill>
                    <a:srgbClr val="002060"/>
                  </a:solidFill>
                  <a:latin typeface="Arial" panose="020B0604020202020204" pitchFamily="34" charset="0"/>
                  <a:cs typeface="Arial" panose="020B0604020202020204" pitchFamily="34" charset="0"/>
                </a:rPr>
                <a:t>5</a:t>
              </a:r>
              <a:endParaRPr lang="es-CL" sz="900" b="1" dirty="0">
                <a:solidFill>
                  <a:srgbClr val="002060"/>
                </a:solidFill>
                <a:latin typeface="Arial" panose="020B0604020202020204" pitchFamily="34" charset="0"/>
                <a:cs typeface="Arial" panose="020B0604020202020204" pitchFamily="34" charset="0"/>
              </a:endParaRPr>
            </a:p>
          </p:txBody>
        </p:sp>
      </p:grpSp>
      <p:sp>
        <p:nvSpPr>
          <p:cNvPr id="15" name="Marcador de número de diapositiva 14">
            <a:extLst>
              <a:ext uri="{FF2B5EF4-FFF2-40B4-BE49-F238E27FC236}">
                <a16:creationId xmlns:a16="http://schemas.microsoft.com/office/drawing/2014/main" id="{1C05E448-9DC8-7E1F-3393-355EF52A0C98}"/>
              </a:ext>
            </a:extLst>
          </p:cNvPr>
          <p:cNvSpPr>
            <a:spLocks noGrp="1"/>
          </p:cNvSpPr>
          <p:nvPr>
            <p:ph type="sldNum" sz="quarter" idx="12"/>
          </p:nvPr>
        </p:nvSpPr>
        <p:spPr/>
        <p:txBody>
          <a:bodyPr/>
          <a:lstStyle/>
          <a:p>
            <a:fld id="{2F4F2BAB-4505-49E2-B27A-4CAAD9C0F52F}" type="slidenum">
              <a:rPr lang="es-CL" smtClean="0"/>
              <a:t>40</a:t>
            </a:fld>
            <a:endParaRPr lang="es-CL"/>
          </a:p>
        </p:txBody>
      </p:sp>
    </p:spTree>
    <p:extLst>
      <p:ext uri="{BB962C8B-B14F-4D97-AF65-F5344CB8AC3E}">
        <p14:creationId xmlns:p14="http://schemas.microsoft.com/office/powerpoint/2010/main" val="1735352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857840" y="954486"/>
            <a:ext cx="5736740" cy="5393208"/>
          </a:xfrm>
          <a:prstGeom prst="rect">
            <a:avLst/>
          </a:prstGeom>
        </p:spPr>
        <p:txBody>
          <a:bodyPr wrap="square">
            <a:spAutoFit/>
          </a:bodyPr>
          <a:lstStyle/>
          <a:p>
            <a:pPr lvl="0" algn="just">
              <a:lnSpc>
                <a:spcPct val="150000"/>
              </a:lnSpc>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Según lo establecido en el Artículo 64 D de la Ley General de Pesca y Acuicultura y como Administrador del Sistema, cuando una nave se encuentre fuera de los límites del puerto y se produzca una falla en el dispositivo de posicionamiento satelital, ésta debe ser informada a la nave.</a:t>
            </a:r>
          </a:p>
          <a:p>
            <a:pPr lvl="0" algn="just">
              <a:lnSpc>
                <a:spcPct val="150000"/>
              </a:lnSpc>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Para el caso de las naves pesqueras industriales, según lo establece la norma, existe un plazo de 6 horas para regularizar la situación. De no poder solucionar la falla, la nave debe suspender sus faenas y retornar a puerto. Sin perjuicio de ello y mientras la falla no sea reparada, la nave afectada debe informar su posición cada dos horas, conjuntamente con el total de captura obtenida al momento de detectarse la falla y su actualización cada vez que deba informar su posición.</a:t>
            </a:r>
          </a:p>
          <a:p>
            <a:pPr lvl="0" algn="just">
              <a:lnSpc>
                <a:spcPct val="150000"/>
              </a:lnSpc>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En el caso de presentarse una falla en una nave prestadora de servicio a la acuicultura y de no ser solucionada, la nave puede continuar su navegación hasta su destino informado al zarpe y si la falla persiste, la nave no puede continuar prestando servicios a los centros de cultivo.</a:t>
            </a:r>
          </a:p>
          <a:p>
            <a:pPr lvl="0" algn="just">
              <a:lnSpc>
                <a:spcPct val="150000"/>
              </a:lnSpc>
            </a:pPr>
            <a:endPar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altLang="es-CL" sz="1100" dirty="0">
                <a:solidFill>
                  <a:schemeClr val="bg1"/>
                </a:solidFill>
                <a:latin typeface="Arial" panose="020B0604020202020204" pitchFamily="34" charset="0"/>
                <a:ea typeface="Times New Roman" panose="02020603050405020304" pitchFamily="18" charset="0"/>
                <a:cs typeface="Arial" panose="020B0604020202020204" pitchFamily="34" charset="0"/>
              </a:rPr>
              <a:t>Cabe señalar que los dispositivos de posicionamiento automático cuentan con una memoria interna capaz de almacenar los reportes que ante una eventual falla no pueden ser transmitidos al Sistema, lo que permite, una vez solucionada la falla, recuperar el paquete de datos y analizarlo con la información proporcionada por la nave.</a:t>
            </a:r>
          </a:p>
        </p:txBody>
      </p:sp>
      <p:pic>
        <p:nvPicPr>
          <p:cNvPr id="5" name="Imagen 4" descr="Vista desde un avión&#10;&#10;El contenido generado por IA puede ser incorrecto.">
            <a:extLst>
              <a:ext uri="{FF2B5EF4-FFF2-40B4-BE49-F238E27FC236}">
                <a16:creationId xmlns:a16="http://schemas.microsoft.com/office/drawing/2014/main" id="{2AD499CC-8919-EDD5-B01D-89D6D929B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462" y="1473752"/>
            <a:ext cx="2775497" cy="2081623"/>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Un barco en el mar&#10;&#10;El contenido generado por IA puede ser incorrecto.">
            <a:extLst>
              <a:ext uri="{FF2B5EF4-FFF2-40B4-BE49-F238E27FC236}">
                <a16:creationId xmlns:a16="http://schemas.microsoft.com/office/drawing/2014/main" id="{DFB677F1-7E81-6C62-83F3-D6A466E76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461" y="3732501"/>
            <a:ext cx="2775497" cy="1846484"/>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7" name="Marcador de número de diapositiva 16">
            <a:extLst>
              <a:ext uri="{FF2B5EF4-FFF2-40B4-BE49-F238E27FC236}">
                <a16:creationId xmlns:a16="http://schemas.microsoft.com/office/drawing/2014/main" id="{83FBE620-0992-485C-B79F-B4EBEE768D4B}"/>
              </a:ext>
            </a:extLst>
          </p:cNvPr>
          <p:cNvSpPr>
            <a:spLocks noGrp="1"/>
          </p:cNvSpPr>
          <p:nvPr>
            <p:ph type="sldNum" sz="quarter" idx="12"/>
          </p:nvPr>
        </p:nvSpPr>
        <p:spPr/>
        <p:txBody>
          <a:bodyPr/>
          <a:lstStyle/>
          <a:p>
            <a:fld id="{2F4F2BAB-4505-49E2-B27A-4CAAD9C0F52F}" type="slidenum">
              <a:rPr lang="es-CL" smtClean="0"/>
              <a:t>41</a:t>
            </a:fld>
            <a:endParaRPr lang="es-CL"/>
          </a:p>
        </p:txBody>
      </p:sp>
    </p:spTree>
    <p:extLst>
      <p:ext uri="{BB962C8B-B14F-4D97-AF65-F5344CB8AC3E}">
        <p14:creationId xmlns:p14="http://schemas.microsoft.com/office/powerpoint/2010/main" val="2057402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641897" y="1498804"/>
            <a:ext cx="6001128" cy="4911281"/>
          </a:xfrm>
          <a:prstGeom prst="rect">
            <a:avLst/>
          </a:prstGeom>
        </p:spPr>
        <p:txBody>
          <a:bodyPr wrap="square">
            <a:spAutoFit/>
          </a:bodyPr>
          <a:lstStyle/>
          <a:p>
            <a:pPr lvl="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El artículo 47 de la LGPA reserva a la pesca artesanal una franja de cinco millas marinas medidas desde las líneas de base normales, a partir del límite norte de la República hasta el paralelo 43°25´42´´ de latitud sur, y alrededor de las islas oceánicas.</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Asimismo, en su artículo 47 bis, reserva la primera milla marina del área de reserva artesanal, con exclusión de las aguas interiores, a las embarcaciones artesanales de una eslora total inferior a 12 metros de eslora.</a:t>
            </a: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El mismo cuerpo legal sanciona en su artículo 110 i) a las naves que capturen especies hidrobiológicas, con infracción a las normas sobre el funcionamiento del Sistema de Posicionamiento Automático.</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Por otra parte, el D.S. MINECON N°139/98 “Reglamento del Sistema de Posicionamiento Automático”, señala en su artículo 8 que el dispositivo deberá siempre mantenerse en funcionamiento a bordo de la nave, desde el zarpe hasta la recalada en puerto habilitado. Para estos efectos el dispositivo sólo podrá activarse o</a:t>
            </a:r>
            <a:r>
              <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desactivarse dentro de los límites de los puertos habilitados.</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Mientras el dispositivo se encuentre encendido deberá generar y transmitir en forma automática la información comprendida en el reporte básico.</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ea typeface="Times New Roman" panose="02020603050405020304" pitchFamily="18" charset="0"/>
                <a:cs typeface="Arial" panose="020B0604020202020204" pitchFamily="34" charset="0"/>
              </a:rPr>
              <a:t>Finalmente, la normativa pesquera vigente, establece tanto en la LGPA como en el D.S. MINECON N°635/91, que el pescador artesanal debe operar en la región donde se encuentra inscrito, según su Registro Pesquero Artesanal.</a:t>
            </a:r>
            <a:endParaRPr lang="es-CL" sz="1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6973383" y="1899596"/>
            <a:ext cx="4417560" cy="2732959"/>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ángulo 7">
            <a:extLst>
              <a:ext uri="{FF2B5EF4-FFF2-40B4-BE49-F238E27FC236}">
                <a16:creationId xmlns:a16="http://schemas.microsoft.com/office/drawing/2014/main" id="{9FE853AF-0E81-DB37-3A46-9CDCD2068B5B}"/>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DENUNCIAS POR POSAT</a:t>
            </a:r>
          </a:p>
        </p:txBody>
      </p:sp>
      <p:sp>
        <p:nvSpPr>
          <p:cNvPr id="17" name="Marcador de número de diapositiva 16">
            <a:extLst>
              <a:ext uri="{FF2B5EF4-FFF2-40B4-BE49-F238E27FC236}">
                <a16:creationId xmlns:a16="http://schemas.microsoft.com/office/drawing/2014/main" id="{836BC768-5E69-6C1A-B976-AB296CF57B1A}"/>
              </a:ext>
            </a:extLst>
          </p:cNvPr>
          <p:cNvSpPr>
            <a:spLocks noGrp="1"/>
          </p:cNvSpPr>
          <p:nvPr>
            <p:ph type="sldNum" sz="quarter" idx="12"/>
          </p:nvPr>
        </p:nvSpPr>
        <p:spPr/>
        <p:txBody>
          <a:bodyPr/>
          <a:lstStyle/>
          <a:p>
            <a:fld id="{2F4F2BAB-4505-49E2-B27A-4CAAD9C0F52F}" type="slidenum">
              <a:rPr lang="es-CL" smtClean="0"/>
              <a:t>42</a:t>
            </a:fld>
            <a:endParaRPr lang="es-CL"/>
          </a:p>
        </p:txBody>
      </p:sp>
    </p:spTree>
    <p:extLst>
      <p:ext uri="{BB962C8B-B14F-4D97-AF65-F5344CB8AC3E}">
        <p14:creationId xmlns:p14="http://schemas.microsoft.com/office/powerpoint/2010/main" val="2760736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18848" y="1196885"/>
            <a:ext cx="11354305" cy="854080"/>
          </a:xfrm>
          <a:prstGeom prst="rect">
            <a:avLst/>
          </a:prstGeom>
        </p:spPr>
        <p:txBody>
          <a:bodyPr wrap="square">
            <a:spAutoFit/>
          </a:bodyPr>
          <a:lstStyle/>
          <a:p>
            <a:pPr algn="just">
              <a:lnSpc>
                <a:spcPct val="150000"/>
              </a:lnSpc>
            </a:pPr>
            <a:r>
              <a:rPr lang="es-ES" sz="1100" dirty="0">
                <a:solidFill>
                  <a:schemeClr val="bg1"/>
                </a:solidFill>
                <a:latin typeface="Arial" panose="020B0604020202020204" pitchFamily="34" charset="0"/>
                <a:ea typeface="Times New Roman" panose="02020603050405020304" pitchFamily="18" charset="0"/>
              </a:rPr>
              <a:t>Durante el año 2024 mediante el Sistema de Posicionamiento Automático, se cursaron 77 denuncias a naves artesanales. 53 de estas denuncias correspondió a embarcaciones artesanales mayores a 12 metros de eslora que se encontraban operando dentro de la primera milla, 3 por zarpar sin emitir, 9 por operar en montes submarinos y 12 por operar en una región distinta a la autorizada. La Tabla N° </a:t>
            </a:r>
            <a:r>
              <a:rPr lang="es-ES" sz="1100" dirty="0" smtClean="0">
                <a:solidFill>
                  <a:schemeClr val="bg1"/>
                </a:solidFill>
                <a:latin typeface="Arial" panose="020B0604020202020204" pitchFamily="34" charset="0"/>
                <a:ea typeface="Times New Roman" panose="02020603050405020304" pitchFamily="18" charset="0"/>
              </a:rPr>
              <a:t>15 </a:t>
            </a:r>
            <a:r>
              <a:rPr lang="es-ES" sz="1100" dirty="0">
                <a:solidFill>
                  <a:schemeClr val="bg1"/>
                </a:solidFill>
                <a:latin typeface="Arial" panose="020B0604020202020204" pitchFamily="34" charset="0"/>
                <a:ea typeface="Times New Roman" panose="02020603050405020304" pitchFamily="18" charset="0"/>
              </a:rPr>
              <a:t>y Fig. N° </a:t>
            </a:r>
            <a:r>
              <a:rPr lang="es-ES" sz="1100" dirty="0" smtClean="0">
                <a:solidFill>
                  <a:schemeClr val="bg1"/>
                </a:solidFill>
                <a:latin typeface="Arial" panose="020B0604020202020204" pitchFamily="34" charset="0"/>
                <a:ea typeface="Times New Roman" panose="02020603050405020304" pitchFamily="18" charset="0"/>
              </a:rPr>
              <a:t>6 </a:t>
            </a:r>
            <a:r>
              <a:rPr lang="es-ES" sz="1100" dirty="0">
                <a:solidFill>
                  <a:schemeClr val="bg1"/>
                </a:solidFill>
                <a:latin typeface="Arial" panose="020B0604020202020204" pitchFamily="34" charset="0"/>
                <a:ea typeface="Times New Roman" panose="02020603050405020304" pitchFamily="18" charset="0"/>
              </a:rPr>
              <a:t>reflejan lo indicado.</a:t>
            </a:r>
            <a:endParaRPr lang="es-CL" sz="1100" dirty="0">
              <a:solidFill>
                <a:schemeClr val="bg1"/>
              </a:solidFill>
              <a:latin typeface="Times New Roman" panose="02020603050405020304" pitchFamily="18" charset="0"/>
              <a:ea typeface="Times New Roman" panose="02020603050405020304" pitchFamily="18" charset="0"/>
            </a:endParaRPr>
          </a:p>
        </p:txBody>
      </p:sp>
      <p:grpSp>
        <p:nvGrpSpPr>
          <p:cNvPr id="3" name="Grupo 2">
            <a:extLst>
              <a:ext uri="{FF2B5EF4-FFF2-40B4-BE49-F238E27FC236}">
                <a16:creationId xmlns:a16="http://schemas.microsoft.com/office/drawing/2014/main" id="{9AFE9060-1230-EF7C-AC2F-FB3F80B426D5}"/>
              </a:ext>
            </a:extLst>
          </p:cNvPr>
          <p:cNvGrpSpPr/>
          <p:nvPr/>
        </p:nvGrpSpPr>
        <p:grpSpPr>
          <a:xfrm>
            <a:off x="4459104" y="2790963"/>
            <a:ext cx="3341519" cy="2247320"/>
            <a:chOff x="3956722" y="3377560"/>
            <a:chExt cx="2616722" cy="1759862"/>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6722" y="3377560"/>
              <a:ext cx="2616721" cy="175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5898184" y="4719609"/>
              <a:ext cx="675260" cy="168713"/>
            </a:xfrm>
            <a:prstGeom prst="rect">
              <a:avLst/>
            </a:prstGeom>
            <a:noFill/>
          </p:spPr>
          <p:txBody>
            <a:bodyPr wrap="square" rtlCol="0">
              <a:spAutoFit/>
            </a:bodyPr>
            <a:lstStyle/>
            <a:p>
              <a:r>
                <a:rPr lang="es-ES" sz="800" b="1" dirty="0">
                  <a:solidFill>
                    <a:srgbClr val="002060"/>
                  </a:solidFill>
                  <a:latin typeface="Arial" panose="020B0604020202020204" pitchFamily="34" charset="0"/>
                  <a:cs typeface="Arial" panose="020B0604020202020204" pitchFamily="34" charset="0"/>
                </a:rPr>
                <a:t>Fig. N° </a:t>
              </a:r>
              <a:r>
                <a:rPr lang="es-ES" sz="800" b="1" dirty="0">
                  <a:solidFill>
                    <a:srgbClr val="002060"/>
                  </a:solidFill>
                  <a:latin typeface="Arial" panose="020B0604020202020204" pitchFamily="34" charset="0"/>
                  <a:cs typeface="Arial" panose="020B0604020202020204" pitchFamily="34" charset="0"/>
                </a:rPr>
                <a:t>6</a:t>
              </a:r>
              <a:endParaRPr lang="es-CL" sz="800" b="1" dirty="0">
                <a:solidFill>
                  <a:srgbClr val="002060"/>
                </a:solidFill>
                <a:latin typeface="Arial" panose="020B0604020202020204" pitchFamily="34" charset="0"/>
                <a:cs typeface="Arial" panose="020B0604020202020204" pitchFamily="34" charset="0"/>
              </a:endParaRPr>
            </a:p>
          </p:txBody>
        </p:sp>
      </p:gr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431" y="2790963"/>
            <a:ext cx="3244906" cy="2422933"/>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upo 6">
            <a:extLst>
              <a:ext uri="{FF2B5EF4-FFF2-40B4-BE49-F238E27FC236}">
                <a16:creationId xmlns:a16="http://schemas.microsoft.com/office/drawing/2014/main" id="{08B0F534-18B8-28A4-3EEC-286C8E5EB71F}"/>
              </a:ext>
            </a:extLst>
          </p:cNvPr>
          <p:cNvGrpSpPr/>
          <p:nvPr/>
        </p:nvGrpSpPr>
        <p:grpSpPr>
          <a:xfrm>
            <a:off x="418848" y="2478089"/>
            <a:ext cx="3783449" cy="2560194"/>
            <a:chOff x="418848" y="2478089"/>
            <a:chExt cx="3783449" cy="2560194"/>
          </a:xfrm>
        </p:grpSpPr>
        <p:sp>
          <p:nvSpPr>
            <p:cNvPr id="10" name="Rectángulo 9"/>
            <p:cNvSpPr/>
            <p:nvPr/>
          </p:nvSpPr>
          <p:spPr>
            <a:xfrm>
              <a:off x="418848" y="2478089"/>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15: </a:t>
              </a:r>
              <a:r>
                <a:rPr lang="es-ES" sz="1100" b="1" i="1" dirty="0">
                  <a:solidFill>
                    <a:schemeClr val="accent4"/>
                  </a:solidFill>
                  <a:latin typeface="Arial" panose="020B0604020202020204" pitchFamily="34" charset="0"/>
                  <a:cs typeface="Arial" panose="020B0604020202020204" pitchFamily="34" charset="0"/>
                </a:rPr>
                <a:t>Denuncias realizadas</a:t>
              </a:r>
              <a:endParaRPr lang="es-CL" sz="1100" b="1" i="1" dirty="0">
                <a:solidFill>
                  <a:schemeClr val="accent4"/>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9FD08E7E-A877-55BA-8F7A-FC03070F61E1}"/>
                </a:ext>
              </a:extLst>
            </p:cNvPr>
            <p:cNvSpPr/>
            <p:nvPr/>
          </p:nvSpPr>
          <p:spPr>
            <a:xfrm>
              <a:off x="502400" y="3118649"/>
              <a:ext cx="3699897" cy="157446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00" y="2790963"/>
              <a:ext cx="3699897" cy="224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Marcador de número de diapositiva 17">
            <a:extLst>
              <a:ext uri="{FF2B5EF4-FFF2-40B4-BE49-F238E27FC236}">
                <a16:creationId xmlns:a16="http://schemas.microsoft.com/office/drawing/2014/main" id="{0CD91214-B0EA-8D5E-77CC-DCE1C892BAF8}"/>
              </a:ext>
            </a:extLst>
          </p:cNvPr>
          <p:cNvSpPr>
            <a:spLocks noGrp="1"/>
          </p:cNvSpPr>
          <p:nvPr>
            <p:ph type="sldNum" sz="quarter" idx="12"/>
          </p:nvPr>
        </p:nvSpPr>
        <p:spPr/>
        <p:txBody>
          <a:bodyPr/>
          <a:lstStyle/>
          <a:p>
            <a:fld id="{2F4F2BAB-4505-49E2-B27A-4CAAD9C0F52F}" type="slidenum">
              <a:rPr lang="es-CL" smtClean="0"/>
              <a:t>43</a:t>
            </a:fld>
            <a:endParaRPr lang="es-CL"/>
          </a:p>
        </p:txBody>
      </p:sp>
    </p:spTree>
    <p:extLst>
      <p:ext uri="{BB962C8B-B14F-4D97-AF65-F5344CB8AC3E}">
        <p14:creationId xmlns:p14="http://schemas.microsoft.com/office/powerpoint/2010/main" val="140465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338" name="Picture 2" descr="La fiscalización de Sernapesca sobre la salmonicultura magallánica aumen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07" y="1567795"/>
            <a:ext cx="5830907" cy="4373180"/>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AC2EA247-3DE6-2692-75C0-B5E186454928}"/>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CENTROS DE CULTIVO</a:t>
            </a:r>
          </a:p>
        </p:txBody>
      </p:sp>
      <p:sp>
        <p:nvSpPr>
          <p:cNvPr id="14" name="Marcador de número de diapositiva 13">
            <a:extLst>
              <a:ext uri="{FF2B5EF4-FFF2-40B4-BE49-F238E27FC236}">
                <a16:creationId xmlns:a16="http://schemas.microsoft.com/office/drawing/2014/main" id="{E47C2442-7A0E-2632-0EAB-3AC580CEEAB2}"/>
              </a:ext>
            </a:extLst>
          </p:cNvPr>
          <p:cNvSpPr>
            <a:spLocks noGrp="1"/>
          </p:cNvSpPr>
          <p:nvPr>
            <p:ph type="sldNum" sz="quarter" idx="12"/>
          </p:nvPr>
        </p:nvSpPr>
        <p:spPr/>
        <p:txBody>
          <a:bodyPr/>
          <a:lstStyle/>
          <a:p>
            <a:fld id="{2F4F2BAB-4505-49E2-B27A-4CAAD9C0F52F}" type="slidenum">
              <a:rPr lang="es-CL" smtClean="0"/>
              <a:t>44</a:t>
            </a:fld>
            <a:endParaRPr lang="es-CL"/>
          </a:p>
        </p:txBody>
      </p:sp>
    </p:spTree>
    <p:extLst>
      <p:ext uri="{BB962C8B-B14F-4D97-AF65-F5344CB8AC3E}">
        <p14:creationId xmlns:p14="http://schemas.microsoft.com/office/powerpoint/2010/main" val="2483087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502326" y="1005228"/>
            <a:ext cx="11187348" cy="1304203"/>
          </a:xfrm>
          <a:prstGeom prst="rect">
            <a:avLst/>
          </a:prstGeom>
        </p:spPr>
        <p:txBody>
          <a:bodyPr wrap="square">
            <a:spAutoFit/>
          </a:bodyPr>
          <a:lstStyle/>
          <a:p>
            <a:pPr algn="just">
              <a:lnSpc>
                <a:spcPct val="150000"/>
              </a:lnSpc>
              <a:tabLst>
                <a:tab pos="514350" algn="l"/>
              </a:tabLst>
            </a:pPr>
            <a:r>
              <a:rPr lang="es-E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Dentro de las actividades efectuadas por las Zonas Navales, está contemplada la visita a los centros de cultivo, con el objeto de fiscalizar que las tareas que allí se realizan concuerden con lo establecido por la normativa vigente.</a:t>
            </a:r>
            <a:endPar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514350" algn="l"/>
              </a:tabLst>
            </a:pPr>
            <a:r>
              <a:rPr lang="es-E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514350" algn="l"/>
              </a:tabLst>
            </a:pPr>
            <a:r>
              <a:rPr lang="es-E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Durante el año 2024, se fiscalizó un total de 490 centros de cultivo, tanto de peces como de moluscos. El detalle mensual se puede observar en la Fig</a:t>
            </a:r>
            <a:r>
              <a:rPr lang="es-ES"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sz="1050" dirty="0">
                <a:solidFill>
                  <a:schemeClr val="bg1"/>
                </a:solidFill>
                <a:latin typeface="Arial" panose="020B0604020202020204" pitchFamily="34" charset="0"/>
                <a:ea typeface="Times New Roman" panose="02020603050405020304" pitchFamily="18" charset="0"/>
                <a:cs typeface="Arial" panose="020B0604020202020204" pitchFamily="34" charset="0"/>
              </a:rPr>
              <a:t>y Tabla que se presenta a continuación.</a:t>
            </a:r>
            <a:endPar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5" name="Grupo 4">
            <a:extLst>
              <a:ext uri="{FF2B5EF4-FFF2-40B4-BE49-F238E27FC236}">
                <a16:creationId xmlns:a16="http://schemas.microsoft.com/office/drawing/2014/main" id="{62F5B277-38A0-1272-9E73-715D092E5F38}"/>
              </a:ext>
            </a:extLst>
          </p:cNvPr>
          <p:cNvGrpSpPr/>
          <p:nvPr/>
        </p:nvGrpSpPr>
        <p:grpSpPr>
          <a:xfrm>
            <a:off x="1463287" y="2431395"/>
            <a:ext cx="9265427" cy="4008150"/>
            <a:chOff x="1519671" y="2431395"/>
            <a:chExt cx="9265427" cy="400815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671" y="2742900"/>
              <a:ext cx="9265427" cy="10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1519671" y="2431395"/>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16</a:t>
              </a:r>
              <a:r>
                <a:rPr lang="es-ES" sz="1100" b="1" i="1" dirty="0" smtClean="0">
                  <a:solidFill>
                    <a:schemeClr val="accent4"/>
                  </a:solidFill>
                  <a:latin typeface="Arial" panose="020B0604020202020204" pitchFamily="34" charset="0"/>
                  <a:cs typeface="Arial" panose="020B0604020202020204" pitchFamily="34" charset="0"/>
                </a:rPr>
                <a:t>: </a:t>
              </a:r>
              <a:r>
                <a:rPr lang="es-ES" sz="1100" b="1" i="1" dirty="0">
                  <a:solidFill>
                    <a:schemeClr val="accent4"/>
                  </a:solidFill>
                  <a:latin typeface="Arial" panose="020B0604020202020204" pitchFamily="34" charset="0"/>
                  <a:cs typeface="Arial" panose="020B0604020202020204" pitchFamily="34" charset="0"/>
                </a:rPr>
                <a:t>Fiscalizaciones a centros de cultivo</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957A1E61-6616-9F8A-35F9-775E1D5D16C9}"/>
                </a:ext>
              </a:extLst>
            </p:cNvPr>
            <p:cNvGrpSpPr/>
            <p:nvPr/>
          </p:nvGrpSpPr>
          <p:grpSpPr>
            <a:xfrm>
              <a:off x="1519671" y="3981270"/>
              <a:ext cx="5358971" cy="2458275"/>
              <a:chOff x="3552911" y="3206149"/>
              <a:chExt cx="3063419" cy="1405256"/>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911" y="3206149"/>
                <a:ext cx="3025820" cy="14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5825575" y="4396503"/>
                <a:ext cx="790755" cy="131954"/>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a:solidFill>
                      <a:srgbClr val="002060"/>
                    </a:solidFill>
                    <a:latin typeface="Arial" panose="020B0604020202020204" pitchFamily="34" charset="0"/>
                    <a:cs typeface="Arial" panose="020B0604020202020204" pitchFamily="34" charset="0"/>
                  </a:rPr>
                  <a:t>7</a:t>
                </a:r>
                <a:endParaRPr lang="es-CL" sz="900" b="1" dirty="0">
                  <a:solidFill>
                    <a:srgbClr val="002060"/>
                  </a:solidFill>
                  <a:latin typeface="Arial" panose="020B0604020202020204" pitchFamily="34" charset="0"/>
                  <a:cs typeface="Arial" panose="020B0604020202020204" pitchFamily="34" charset="0"/>
                </a:endParaRPr>
              </a:p>
            </p:txBody>
          </p:sp>
        </p:grpSp>
        <p:pic>
          <p:nvPicPr>
            <p:cNvPr id="5125" name="Picture 5" descr="Autoridad Marítima y de Salud fiscalizaron Centro de Cultivo en Canal  Valdé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470" y="3967221"/>
              <a:ext cx="3611628" cy="2407753"/>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sp>
        <p:nvSpPr>
          <p:cNvPr id="16" name="Marcador de número de diapositiva 15">
            <a:extLst>
              <a:ext uri="{FF2B5EF4-FFF2-40B4-BE49-F238E27FC236}">
                <a16:creationId xmlns:a16="http://schemas.microsoft.com/office/drawing/2014/main" id="{57928F09-6FDF-D3AF-A216-922CEDD4CE37}"/>
              </a:ext>
            </a:extLst>
          </p:cNvPr>
          <p:cNvSpPr>
            <a:spLocks noGrp="1"/>
          </p:cNvSpPr>
          <p:nvPr>
            <p:ph type="sldNum" sz="quarter" idx="12"/>
          </p:nvPr>
        </p:nvSpPr>
        <p:spPr/>
        <p:txBody>
          <a:bodyPr/>
          <a:lstStyle/>
          <a:p>
            <a:fld id="{2F4F2BAB-4505-49E2-B27A-4CAAD9C0F52F}" type="slidenum">
              <a:rPr lang="es-CL" smtClean="0"/>
              <a:t>45</a:t>
            </a:fld>
            <a:endParaRPr lang="es-CL"/>
          </a:p>
        </p:txBody>
      </p:sp>
    </p:spTree>
    <p:extLst>
      <p:ext uri="{BB962C8B-B14F-4D97-AF65-F5344CB8AC3E}">
        <p14:creationId xmlns:p14="http://schemas.microsoft.com/office/powerpoint/2010/main" val="4096883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424904" y="1178033"/>
            <a:ext cx="11342192" cy="1304203"/>
          </a:xfrm>
          <a:prstGeom prst="rect">
            <a:avLst/>
          </a:prstGeom>
        </p:spPr>
        <p:txBody>
          <a:bodyPr wrap="square">
            <a:spAutoFit/>
          </a:bodyPr>
          <a:lstStyle/>
          <a:p>
            <a:pPr lvl="0" algn="just">
              <a:lnSpc>
                <a:spcPct val="150000"/>
              </a:lnSpc>
            </a:pPr>
            <a:r>
              <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En la Fig. N° </a:t>
            </a:r>
            <a:r>
              <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8</a:t>
            </a:r>
            <a:r>
              <a:rPr lang="es-ES" altLang="es-CL"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y Tabla N° </a:t>
            </a:r>
            <a:r>
              <a:rPr lang="es-ES" altLang="es-CL" sz="105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17 </a:t>
            </a:r>
            <a:r>
              <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que se presenta a continuación, se observa que la Quinta Zona Naval fue la que presentó un mayor grado de actividad, fiscalizando un total de 419 centros (339 de peces y 80 de moluscos), la Tercera Zona Naval realizó 9 fiscalizaciones a centros de cultivo exclusivamente de peces, la Primera Zona Naval realizó 20 acciones de fiscalización a centros de cultivo, la Segunda Zona Naval 17 centros de cultivo y la Cuarta Zona Naval 25 un total de 25 centros de cultivos fiscalizados.</a:t>
            </a:r>
          </a:p>
          <a:p>
            <a:pPr lvl="0" algn="just">
              <a:lnSpc>
                <a:spcPct val="150000"/>
              </a:lnSpc>
            </a:pPr>
            <a:endPar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s-ES" alt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Cabe hacer presente que un centro de cultivo puede ser fiscalizado en más de una oportunidad durante el año.</a:t>
            </a:r>
          </a:p>
        </p:txBody>
      </p:sp>
      <p:grpSp>
        <p:nvGrpSpPr>
          <p:cNvPr id="5" name="Grupo 4">
            <a:extLst>
              <a:ext uri="{FF2B5EF4-FFF2-40B4-BE49-F238E27FC236}">
                <a16:creationId xmlns:a16="http://schemas.microsoft.com/office/drawing/2014/main" id="{E980EDAB-6FAA-1B6D-56B2-4A8B7C539980}"/>
              </a:ext>
            </a:extLst>
          </p:cNvPr>
          <p:cNvGrpSpPr/>
          <p:nvPr/>
        </p:nvGrpSpPr>
        <p:grpSpPr>
          <a:xfrm>
            <a:off x="1393969" y="2671108"/>
            <a:ext cx="9404063" cy="2674986"/>
            <a:chOff x="1695473" y="2671108"/>
            <a:chExt cx="9404063" cy="2674986"/>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703" y="3101995"/>
              <a:ext cx="3159447" cy="151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1695473" y="2671108"/>
              <a:ext cx="3552500" cy="430887"/>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17: </a:t>
              </a:r>
              <a:r>
                <a:rPr lang="es-ES" sz="1100" b="1" i="1" dirty="0">
                  <a:solidFill>
                    <a:schemeClr val="accent4"/>
                  </a:solidFill>
                  <a:latin typeface="Arial" panose="020B0604020202020204" pitchFamily="34" charset="0"/>
                  <a:cs typeface="Arial" panose="020B0604020202020204" pitchFamily="34" charset="0"/>
                </a:rPr>
                <a:t>Fiscalizaciones a centros de cultivo por Zona Naval</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164D6B34-0F04-1CE3-9C54-268D8BDBD9CE}"/>
                </a:ext>
              </a:extLst>
            </p:cNvPr>
            <p:cNvGrpSpPr/>
            <p:nvPr/>
          </p:nvGrpSpPr>
          <p:grpSpPr>
            <a:xfrm>
              <a:off x="5460091" y="3101995"/>
              <a:ext cx="5639445" cy="2244099"/>
              <a:chOff x="4352694" y="3650128"/>
              <a:chExt cx="3892121" cy="1548788"/>
            </a:xfrm>
          </p:grpSpPr>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694" y="3650128"/>
                <a:ext cx="3687876" cy="154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p:cNvSpPr txBox="1"/>
              <p:nvPr/>
            </p:nvSpPr>
            <p:spPr>
              <a:xfrm>
                <a:off x="7286896" y="4968084"/>
                <a:ext cx="957919" cy="159311"/>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a:solidFill>
                      <a:srgbClr val="002060"/>
                    </a:solidFill>
                    <a:latin typeface="Arial" panose="020B0604020202020204" pitchFamily="34" charset="0"/>
                    <a:cs typeface="Arial" panose="020B0604020202020204" pitchFamily="34" charset="0"/>
                  </a:rPr>
                  <a:t>8</a:t>
                </a:r>
                <a:endParaRPr lang="es-CL" sz="900" b="1" dirty="0">
                  <a:solidFill>
                    <a:srgbClr val="002060"/>
                  </a:solidFill>
                  <a:latin typeface="Arial" panose="020B0604020202020204" pitchFamily="34" charset="0"/>
                  <a:cs typeface="Arial" panose="020B0604020202020204" pitchFamily="34" charset="0"/>
                </a:endParaRPr>
              </a:p>
            </p:txBody>
          </p:sp>
        </p:grpSp>
      </p:grpSp>
      <p:sp>
        <p:nvSpPr>
          <p:cNvPr id="16" name="Marcador de número de diapositiva 15">
            <a:extLst>
              <a:ext uri="{FF2B5EF4-FFF2-40B4-BE49-F238E27FC236}">
                <a16:creationId xmlns:a16="http://schemas.microsoft.com/office/drawing/2014/main" id="{223F5097-EE3F-2FAA-62CF-B25D92CA76CF}"/>
              </a:ext>
            </a:extLst>
          </p:cNvPr>
          <p:cNvSpPr>
            <a:spLocks noGrp="1"/>
          </p:cNvSpPr>
          <p:nvPr>
            <p:ph type="sldNum" sz="quarter" idx="12"/>
          </p:nvPr>
        </p:nvSpPr>
        <p:spPr/>
        <p:txBody>
          <a:bodyPr/>
          <a:lstStyle/>
          <a:p>
            <a:fld id="{2F4F2BAB-4505-49E2-B27A-4CAAD9C0F52F}" type="slidenum">
              <a:rPr lang="es-CL" smtClean="0"/>
              <a:t>46</a:t>
            </a:fld>
            <a:endParaRPr lang="es-CL"/>
          </a:p>
        </p:txBody>
      </p:sp>
    </p:spTree>
    <p:extLst>
      <p:ext uri="{BB962C8B-B14F-4D97-AF65-F5344CB8AC3E}">
        <p14:creationId xmlns:p14="http://schemas.microsoft.com/office/powerpoint/2010/main" val="2572086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368" name="Picture 8" descr="Áreas Marinas Protegidas en Chile: De las promesas a la acción | Radio del  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13" y="1791270"/>
            <a:ext cx="6429375" cy="3970166"/>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696A0840-E7FC-92EF-D7D0-37859D7802B6}"/>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ES" sz="2000" b="1" i="1" dirty="0">
                <a:solidFill>
                  <a:schemeClr val="accent4"/>
                </a:solidFill>
                <a:latin typeface="Arial" panose="020B0604020202020204" pitchFamily="34" charset="0"/>
                <a:cs typeface="Arial" panose="020B0604020202020204" pitchFamily="34" charset="0"/>
              </a:rPr>
              <a:t>ÁREAS MARINAS PROTEGIDAS</a:t>
            </a:r>
            <a:endParaRPr lang="es-CL" sz="2000" b="1" i="1" dirty="0">
              <a:solidFill>
                <a:schemeClr val="accent4"/>
              </a:solidFill>
              <a:latin typeface="Arial" panose="020B0604020202020204" pitchFamily="34" charset="0"/>
              <a:cs typeface="Arial" panose="020B0604020202020204" pitchFamily="34" charset="0"/>
            </a:endParaRPr>
          </a:p>
        </p:txBody>
      </p:sp>
      <p:sp>
        <p:nvSpPr>
          <p:cNvPr id="14" name="Marcador de número de diapositiva 13">
            <a:extLst>
              <a:ext uri="{FF2B5EF4-FFF2-40B4-BE49-F238E27FC236}">
                <a16:creationId xmlns:a16="http://schemas.microsoft.com/office/drawing/2014/main" id="{DC41805D-2F96-263C-198C-4723B2855B69}"/>
              </a:ext>
            </a:extLst>
          </p:cNvPr>
          <p:cNvSpPr>
            <a:spLocks noGrp="1"/>
          </p:cNvSpPr>
          <p:nvPr>
            <p:ph type="sldNum" sz="quarter" idx="12"/>
          </p:nvPr>
        </p:nvSpPr>
        <p:spPr/>
        <p:txBody>
          <a:bodyPr/>
          <a:lstStyle/>
          <a:p>
            <a:fld id="{2F4F2BAB-4505-49E2-B27A-4CAAD9C0F52F}" type="slidenum">
              <a:rPr lang="es-CL" smtClean="0"/>
              <a:t>47</a:t>
            </a:fld>
            <a:endParaRPr lang="es-CL"/>
          </a:p>
        </p:txBody>
      </p:sp>
    </p:spTree>
    <p:extLst>
      <p:ext uri="{BB962C8B-B14F-4D97-AF65-F5344CB8AC3E}">
        <p14:creationId xmlns:p14="http://schemas.microsoft.com/office/powerpoint/2010/main" val="3298404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373388" y="1275400"/>
            <a:ext cx="11459311" cy="2486130"/>
          </a:xfrm>
          <a:prstGeom prst="rect">
            <a:avLst/>
          </a:prstGeom>
        </p:spPr>
        <p:txBody>
          <a:bodyPr wrap="square">
            <a:spAutoFit/>
          </a:bodyPr>
          <a:lstStyle/>
          <a:p>
            <a:pPr algn="just">
              <a:lnSpc>
                <a:spcPct val="150000"/>
              </a:lnSpc>
            </a:pP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Durante el 2024, el Ministerio del Medio Ambiente inicio el trabajo de</a:t>
            </a:r>
            <a:r>
              <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redacción de los 21 reglamentos asociados a la implementación del </a:t>
            </a: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Servicio de Biodiversidad y Áreas Protegidas (SBAP) y el Sistema Nacional de Áreas Protegidas (SNAP)</a:t>
            </a:r>
            <a:r>
              <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los cuales se encuentran en distintas etapas de desarrollo, tarea que tienen como plazo</a:t>
            </a: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 de ejecución el 6 de septiembre de 2025, según lo establecido en la Ley N° 21.600. Esta Ley tiene por objeto la conservación de la diversidad biológica y la protección del patrimonio natural del país a través de la preservación, restauración y uso sustentable de genes, especies y ecosistemas.</a:t>
            </a:r>
          </a:p>
          <a:p>
            <a:pPr>
              <a:lnSpc>
                <a:spcPct val="150000"/>
              </a:lnSpc>
            </a:pPr>
            <a:r>
              <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El SNAP, reunirá áreas estatales como privadas. El nuevo sistema nacional de áreas protegidas constará de seis categorías que siguen las recomendaciones de la Unión Internacional para la Conservación de la Naturaleza (UICN), por lo que le corresponderá a dicho servicio, efectuar la homologación de las tipologías existentes.</a:t>
            </a:r>
          </a:p>
          <a:p>
            <a:pPr algn="just">
              <a:lnSpc>
                <a:spcPct val="150000"/>
              </a:lnSpc>
            </a:pP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s-CL" sz="1050" dirty="0">
                <a:solidFill>
                  <a:schemeClr val="bg1"/>
                </a:solidFill>
                <a:latin typeface="Arial" panose="020B0604020202020204" pitchFamily="34" charset="0"/>
                <a:ea typeface="Calibri" panose="020F0502020204030204" pitchFamily="34" charset="0"/>
                <a:cs typeface="Arial" panose="020B0604020202020204" pitchFamily="34" charset="0"/>
              </a:rPr>
              <a:t>De esta manera existirán, figuras de protección de conservación estricta que prohíben la explotación de los recursos naturales con fines comerciales y otras que admiten usos sustentables, totalizando 6 según el siguiente detalle:</a:t>
            </a:r>
          </a:p>
        </p:txBody>
      </p:sp>
      <p:grpSp>
        <p:nvGrpSpPr>
          <p:cNvPr id="12" name="Grupo 11">
            <a:extLst>
              <a:ext uri="{FF2B5EF4-FFF2-40B4-BE49-F238E27FC236}">
                <a16:creationId xmlns:a16="http://schemas.microsoft.com/office/drawing/2014/main" id="{07C3601A-3557-C647-9251-9FF93925F116}"/>
              </a:ext>
            </a:extLst>
          </p:cNvPr>
          <p:cNvGrpSpPr/>
          <p:nvPr/>
        </p:nvGrpSpPr>
        <p:grpSpPr>
          <a:xfrm>
            <a:off x="2958798" y="3935747"/>
            <a:ext cx="6274405" cy="1853433"/>
            <a:chOff x="2636453" y="3935747"/>
            <a:chExt cx="6274405" cy="1853433"/>
          </a:xfrm>
        </p:grpSpPr>
        <p:grpSp>
          <p:nvGrpSpPr>
            <p:cNvPr id="11" name="Grupo 10">
              <a:extLst>
                <a:ext uri="{FF2B5EF4-FFF2-40B4-BE49-F238E27FC236}">
                  <a16:creationId xmlns:a16="http://schemas.microsoft.com/office/drawing/2014/main" id="{7827B302-5994-6596-443D-E5BB373ECB07}"/>
                </a:ext>
              </a:extLst>
            </p:cNvPr>
            <p:cNvGrpSpPr/>
            <p:nvPr/>
          </p:nvGrpSpPr>
          <p:grpSpPr>
            <a:xfrm>
              <a:off x="2636453" y="3935747"/>
              <a:ext cx="3055838" cy="1853433"/>
              <a:chOff x="1673608" y="4395975"/>
              <a:chExt cx="3055838" cy="1853433"/>
            </a:xfrm>
          </p:grpSpPr>
          <p:sp>
            <p:nvSpPr>
              <p:cNvPr id="4" name="Rectángulo redondeado 3">
                <a:extLst>
                  <a:ext uri="{FF2B5EF4-FFF2-40B4-BE49-F238E27FC236}">
                    <a16:creationId xmlns:a16="http://schemas.microsoft.com/office/drawing/2014/main" id="{EEB17B78-CE3D-E43F-831C-81107BC3DE2B}"/>
                  </a:ext>
                </a:extLst>
              </p:cNvPr>
              <p:cNvSpPr/>
              <p:nvPr/>
            </p:nvSpPr>
            <p:spPr>
              <a:xfrm>
                <a:off x="1673608" y="4395975"/>
                <a:ext cx="3055838" cy="1853433"/>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2146921" y="4850638"/>
                <a:ext cx="2109212" cy="944105"/>
              </a:xfrm>
              <a:prstGeom prst="rect">
                <a:avLst/>
              </a:prstGeom>
            </p:spPr>
            <p:txBody>
              <a:bodyPr wrap="square">
                <a:spAutoFit/>
              </a:bodyPr>
              <a:lstStyle/>
              <a:p>
                <a:pPr>
                  <a:lnSpc>
                    <a:spcPct val="107000"/>
                  </a:lnSpc>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CONSERVACIÓN ESTRICTA</a:t>
                </a:r>
              </a:p>
              <a:p>
                <a:pPr>
                  <a:lnSpc>
                    <a:spcPct val="107000"/>
                  </a:lnSpc>
                </a:pPr>
                <a:endPar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57175" indent="-257175" algn="just">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Reserva de región virgen </a:t>
                </a:r>
              </a:p>
              <a:p>
                <a:pPr marL="257175" indent="-257175" algn="just">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Parque nacional</a:t>
                </a:r>
              </a:p>
              <a:p>
                <a:pPr marL="257175" indent="-257175" algn="just">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Monumento natural</a:t>
                </a:r>
              </a:p>
            </p:txBody>
          </p:sp>
        </p:grpSp>
        <p:grpSp>
          <p:nvGrpSpPr>
            <p:cNvPr id="6" name="Grupo 5">
              <a:extLst>
                <a:ext uri="{FF2B5EF4-FFF2-40B4-BE49-F238E27FC236}">
                  <a16:creationId xmlns:a16="http://schemas.microsoft.com/office/drawing/2014/main" id="{790F5968-AD9B-52AE-AC97-E45B7929EEC2}"/>
                </a:ext>
              </a:extLst>
            </p:cNvPr>
            <p:cNvGrpSpPr/>
            <p:nvPr/>
          </p:nvGrpSpPr>
          <p:grpSpPr>
            <a:xfrm>
              <a:off x="5855020" y="3935747"/>
              <a:ext cx="3055838" cy="1853433"/>
              <a:chOff x="4892175" y="4395975"/>
              <a:chExt cx="3055838" cy="1853433"/>
            </a:xfrm>
          </p:grpSpPr>
          <p:sp>
            <p:nvSpPr>
              <p:cNvPr id="5" name="Rectángulo redondeado 4">
                <a:extLst>
                  <a:ext uri="{FF2B5EF4-FFF2-40B4-BE49-F238E27FC236}">
                    <a16:creationId xmlns:a16="http://schemas.microsoft.com/office/drawing/2014/main" id="{9EF81B9D-4366-29CF-9157-D3FFCE5D19DD}"/>
                  </a:ext>
                </a:extLst>
              </p:cNvPr>
              <p:cNvSpPr/>
              <p:nvPr/>
            </p:nvSpPr>
            <p:spPr>
              <a:xfrm>
                <a:off x="4892175" y="4395975"/>
                <a:ext cx="3055838" cy="1853433"/>
              </a:xfrm>
              <a:prstGeom prst="roundRect">
                <a:avLst/>
              </a:prstGeom>
              <a:solidFill>
                <a:schemeClr val="accent1">
                  <a:alpha val="637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p:cNvSpPr/>
              <p:nvPr/>
            </p:nvSpPr>
            <p:spPr>
              <a:xfrm>
                <a:off x="4968008" y="4764205"/>
                <a:ext cx="2904173" cy="1116972"/>
              </a:xfrm>
              <a:prstGeom prst="rect">
                <a:avLst/>
              </a:prstGeom>
            </p:spPr>
            <p:txBody>
              <a:bodyPr wrap="square">
                <a:spAutoFit/>
              </a:bodyPr>
              <a:lstStyle/>
              <a:p>
                <a:pPr algn="ctr">
                  <a:lnSpc>
                    <a:spcPct val="107000"/>
                  </a:lnSpc>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ADMITEN USOS SUSTENTABLES</a:t>
                </a:r>
              </a:p>
              <a:p>
                <a:pPr algn="ctr">
                  <a:lnSpc>
                    <a:spcPct val="107000"/>
                  </a:lnSpc>
                </a:pPr>
                <a:endPar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57175" indent="-257175">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Reserva nacional</a:t>
                </a:r>
              </a:p>
              <a:p>
                <a:pPr marL="257175" indent="-257175">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Área de conservación de múltiples usos.</a:t>
                </a:r>
              </a:p>
              <a:p>
                <a:pPr marL="257175" indent="-257175">
                  <a:lnSpc>
                    <a:spcPct val="107000"/>
                  </a:lnSpc>
                  <a:buFont typeface="+mj-lt"/>
                  <a:buAutoNum type="alphaLcParenR"/>
                </a:pPr>
                <a:r>
                  <a:rPr lang="es-CL" sz="1050" i="1" dirty="0">
                    <a:solidFill>
                      <a:schemeClr val="bg1"/>
                    </a:solidFill>
                    <a:latin typeface="Arial" panose="020B0604020202020204" pitchFamily="34" charset="0"/>
                    <a:ea typeface="Calibri" panose="020F0502020204030204" pitchFamily="34" charset="0"/>
                    <a:cs typeface="Arial" panose="020B0604020202020204" pitchFamily="34" charset="0"/>
                  </a:rPr>
                  <a:t>Área de conservación de pueblos indígenas</a:t>
                </a:r>
                <a:endParaRPr lang="es-CL" sz="1050" i="1" dirty="0">
                  <a:solidFill>
                    <a:schemeClr val="bg1"/>
                  </a:solidFill>
                  <a:latin typeface="Arial" panose="020B0604020202020204" pitchFamily="34" charset="0"/>
                  <a:cs typeface="Arial" panose="020B0604020202020204" pitchFamily="34" charset="0"/>
                </a:endParaRPr>
              </a:p>
            </p:txBody>
          </p:sp>
        </p:grpSp>
      </p:grpSp>
      <p:sp>
        <p:nvSpPr>
          <p:cNvPr id="21" name="Marcador de número de diapositiva 20">
            <a:extLst>
              <a:ext uri="{FF2B5EF4-FFF2-40B4-BE49-F238E27FC236}">
                <a16:creationId xmlns:a16="http://schemas.microsoft.com/office/drawing/2014/main" id="{689CF77E-6038-5A8D-3A6D-352E60724C56}"/>
              </a:ext>
            </a:extLst>
          </p:cNvPr>
          <p:cNvSpPr>
            <a:spLocks noGrp="1"/>
          </p:cNvSpPr>
          <p:nvPr>
            <p:ph type="sldNum" sz="quarter" idx="12"/>
          </p:nvPr>
        </p:nvSpPr>
        <p:spPr/>
        <p:txBody>
          <a:bodyPr/>
          <a:lstStyle/>
          <a:p>
            <a:fld id="{2F4F2BAB-4505-49E2-B27A-4CAAD9C0F52F}" type="slidenum">
              <a:rPr lang="es-CL" smtClean="0"/>
              <a:t>48</a:t>
            </a:fld>
            <a:endParaRPr lang="es-CL"/>
          </a:p>
        </p:txBody>
      </p:sp>
    </p:spTree>
    <p:extLst>
      <p:ext uri="{BB962C8B-B14F-4D97-AF65-F5344CB8AC3E}">
        <p14:creationId xmlns:p14="http://schemas.microsoft.com/office/powerpoint/2010/main" val="188438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3359485" y="1497453"/>
            <a:ext cx="5473031" cy="307777"/>
          </a:xfrm>
          <a:prstGeom prst="rect">
            <a:avLst/>
          </a:prstGeom>
          <a:noFill/>
        </p:spPr>
        <p:txBody>
          <a:bodyPr wrap="square" rtlCol="0">
            <a:spAutoFit/>
          </a:bodyPr>
          <a:lstStyle/>
          <a:p>
            <a:pPr algn="ctr"/>
            <a:r>
              <a:rPr lang="es-ES" sz="1400" b="1" i="1" dirty="0">
                <a:solidFill>
                  <a:schemeClr val="bg1"/>
                </a:solidFill>
                <a:latin typeface="Arial" panose="020B0604020202020204" pitchFamily="34" charset="0"/>
                <a:cs typeface="Arial" panose="020B0604020202020204" pitchFamily="34" charset="0"/>
              </a:rPr>
              <a:t>COMANDANTES EN JEFE DE LAS ZONAS NAVALES </a:t>
            </a:r>
            <a:endParaRPr lang="es-CL" sz="1400" b="1" i="1" dirty="0">
              <a:solidFill>
                <a:schemeClr val="bg1"/>
              </a:solidFill>
              <a:latin typeface="Arial" panose="020B0604020202020204" pitchFamily="34" charset="0"/>
              <a:cs typeface="Arial" panose="020B0604020202020204" pitchFamily="34" charset="0"/>
            </a:endParaRPr>
          </a:p>
        </p:txBody>
      </p:sp>
      <p:sp>
        <p:nvSpPr>
          <p:cNvPr id="8" name="Rectángulo 7"/>
          <p:cNvSpPr/>
          <p:nvPr/>
        </p:nvSpPr>
        <p:spPr>
          <a:xfrm>
            <a:off x="493781" y="5720336"/>
            <a:ext cx="2032644" cy="477054"/>
          </a:xfrm>
          <a:prstGeom prst="rect">
            <a:avLst/>
          </a:prstGeom>
        </p:spPr>
        <p:txBody>
          <a:bodyPr wrap="square">
            <a:spAutoFit/>
          </a:bodyPr>
          <a:lstStyle/>
          <a:p>
            <a:pPr algn="ctr"/>
            <a:r>
              <a:rPr lang="es-ES" sz="900" b="1" dirty="0">
                <a:solidFill>
                  <a:schemeClr val="bg1"/>
                </a:solidFill>
                <a:latin typeface="Arial" panose="020B0604020202020204" pitchFamily="34" charset="0"/>
                <a:cs typeface="Arial" panose="020B0604020202020204" pitchFamily="34" charset="0"/>
              </a:rPr>
              <a:t>CA Roberto ZEGERS Leighton</a:t>
            </a:r>
          </a:p>
          <a:p>
            <a:pPr algn="ctr"/>
            <a:r>
              <a:rPr lang="es-ES" sz="800" dirty="0">
                <a:solidFill>
                  <a:schemeClr val="bg1"/>
                </a:solidFill>
                <a:latin typeface="Arial" panose="020B0604020202020204" pitchFamily="34" charset="0"/>
                <a:cs typeface="Arial" panose="020B0604020202020204" pitchFamily="34" charset="0"/>
              </a:rPr>
              <a:t>Comandante en Jefe de la </a:t>
            </a:r>
          </a:p>
          <a:p>
            <a:pPr algn="ctr"/>
            <a:r>
              <a:rPr lang="es-ES" sz="800" dirty="0">
                <a:solidFill>
                  <a:schemeClr val="bg1"/>
                </a:solidFill>
                <a:latin typeface="Arial" panose="020B0604020202020204" pitchFamily="34" charset="0"/>
                <a:cs typeface="Arial" panose="020B0604020202020204" pitchFamily="34" charset="0"/>
              </a:rPr>
              <a:t>Primera Zona Naval</a:t>
            </a:r>
            <a:endParaRPr lang="es-ES" sz="800" b="0" dirty="0">
              <a:solidFill>
                <a:schemeClr val="bg1"/>
              </a:solidFill>
              <a:effectLst/>
              <a:latin typeface="Arial" panose="020B0604020202020204" pitchFamily="34" charset="0"/>
              <a:cs typeface="Arial" panose="020B0604020202020204" pitchFamily="34" charset="0"/>
            </a:endParaRPr>
          </a:p>
        </p:txBody>
      </p:sp>
      <p:sp>
        <p:nvSpPr>
          <p:cNvPr id="10" name="Rectángulo 9"/>
          <p:cNvSpPr/>
          <p:nvPr/>
        </p:nvSpPr>
        <p:spPr>
          <a:xfrm>
            <a:off x="2861186" y="5720336"/>
            <a:ext cx="1949588" cy="477054"/>
          </a:xfrm>
          <a:prstGeom prst="rect">
            <a:avLst/>
          </a:prstGeom>
        </p:spPr>
        <p:txBody>
          <a:bodyPr wrap="square">
            <a:spAutoFit/>
          </a:bodyPr>
          <a:lstStyle/>
          <a:p>
            <a:pPr algn="ctr"/>
            <a:r>
              <a:rPr lang="es-CL" sz="900" b="1" dirty="0">
                <a:solidFill>
                  <a:schemeClr val="bg1"/>
                </a:solidFill>
                <a:latin typeface="Arial" panose="020B0604020202020204" pitchFamily="34" charset="0"/>
                <a:cs typeface="Arial" panose="020B0604020202020204" pitchFamily="34" charset="0"/>
              </a:rPr>
              <a:t>CA </a:t>
            </a:r>
            <a:r>
              <a:rPr lang="es-CL" sz="900" b="1" dirty="0" smtClean="0">
                <a:solidFill>
                  <a:schemeClr val="bg1"/>
                </a:solidFill>
                <a:latin typeface="Arial" panose="020B0604020202020204" pitchFamily="34" charset="0"/>
                <a:cs typeface="Arial" panose="020B0604020202020204" pitchFamily="34" charset="0"/>
              </a:rPr>
              <a:t>Arturo OXLEY </a:t>
            </a:r>
            <a:r>
              <a:rPr lang="es-CL" sz="900" b="1" dirty="0" err="1" smtClean="0">
                <a:solidFill>
                  <a:schemeClr val="bg1"/>
                </a:solidFill>
                <a:latin typeface="Arial" panose="020B0604020202020204" pitchFamily="34" charset="0"/>
                <a:cs typeface="Arial" panose="020B0604020202020204" pitchFamily="34" charset="0"/>
              </a:rPr>
              <a:t>Lizana</a:t>
            </a:r>
            <a:endParaRPr lang="es-CL" sz="900" b="1" dirty="0">
              <a:solidFill>
                <a:schemeClr val="bg1"/>
              </a:solidFill>
              <a:latin typeface="Arial" panose="020B0604020202020204" pitchFamily="34" charset="0"/>
              <a:cs typeface="Arial" panose="020B0604020202020204" pitchFamily="34" charset="0"/>
            </a:endParaRPr>
          </a:p>
          <a:p>
            <a:pPr algn="ctr"/>
            <a:r>
              <a:rPr lang="es-CL" sz="800" dirty="0">
                <a:solidFill>
                  <a:schemeClr val="bg1"/>
                </a:solidFill>
                <a:latin typeface="Arial" panose="020B0604020202020204" pitchFamily="34" charset="0"/>
                <a:cs typeface="Arial" panose="020B0604020202020204" pitchFamily="34" charset="0"/>
              </a:rPr>
              <a:t>Comandante en Jefe de la </a:t>
            </a:r>
          </a:p>
          <a:p>
            <a:pPr algn="ctr"/>
            <a:r>
              <a:rPr lang="es-CL" sz="800" dirty="0">
                <a:solidFill>
                  <a:schemeClr val="bg1"/>
                </a:solidFill>
                <a:latin typeface="Arial" panose="020B0604020202020204" pitchFamily="34" charset="0"/>
                <a:cs typeface="Arial" panose="020B0604020202020204" pitchFamily="34" charset="0"/>
              </a:rPr>
              <a:t>Segunda Zona Naval</a:t>
            </a:r>
          </a:p>
        </p:txBody>
      </p:sp>
      <p:pic>
        <p:nvPicPr>
          <p:cNvPr id="17" name="Imagen 16" descr="Imagen que contiene persona, uniforme militar, ropa, hombre&#10;&#10;El contenido generado por IA puede ser incorrecto.">
            <a:extLst>
              <a:ext uri="{FF2B5EF4-FFF2-40B4-BE49-F238E27FC236}">
                <a16:creationId xmlns:a16="http://schemas.microsoft.com/office/drawing/2014/main" id="{DD8EDD8E-513E-2A6E-34F8-A410AC024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240" y="3442043"/>
            <a:ext cx="1579481" cy="217588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ángulo 11"/>
          <p:cNvSpPr/>
          <p:nvPr/>
        </p:nvSpPr>
        <p:spPr>
          <a:xfrm>
            <a:off x="5394266" y="5685711"/>
            <a:ext cx="1841311" cy="546303"/>
          </a:xfrm>
          <a:prstGeom prst="rect">
            <a:avLst/>
          </a:prstGeom>
        </p:spPr>
        <p:txBody>
          <a:bodyPr wrap="square">
            <a:spAutoFit/>
          </a:bodyPr>
          <a:lstStyle/>
          <a:p>
            <a:pPr algn="ctr">
              <a:lnSpc>
                <a:spcPct val="150000"/>
              </a:lnSpc>
            </a:pPr>
            <a:r>
              <a:rPr lang="es-CL" sz="900" b="1" dirty="0">
                <a:solidFill>
                  <a:schemeClr val="bg1"/>
                </a:solidFill>
                <a:latin typeface="Arial" panose="020B0604020202020204" pitchFamily="34" charset="0"/>
                <a:cs typeface="Arial" panose="020B0604020202020204" pitchFamily="34" charset="0"/>
              </a:rPr>
              <a:t>CA Jorge CASTILLO Fuentes </a:t>
            </a:r>
          </a:p>
          <a:p>
            <a:pPr algn="ctr"/>
            <a:r>
              <a:rPr lang="es-CL" sz="800" dirty="0">
                <a:solidFill>
                  <a:schemeClr val="bg1"/>
                </a:solidFill>
                <a:latin typeface="Arial" panose="020B0604020202020204" pitchFamily="34" charset="0"/>
                <a:cs typeface="Arial" panose="020B0604020202020204" pitchFamily="34" charset="0"/>
              </a:rPr>
              <a:t>Comandante en Jefe de la Tercera Zona Naval</a:t>
            </a:r>
          </a:p>
        </p:txBody>
      </p:sp>
      <p:pic>
        <p:nvPicPr>
          <p:cNvPr id="22" name="Imagen 21" descr="Una persona con un traje de color negro&#10;&#10;El contenido generado por IA puede ser incorrecto.">
            <a:extLst>
              <a:ext uri="{FF2B5EF4-FFF2-40B4-BE49-F238E27FC236}">
                <a16:creationId xmlns:a16="http://schemas.microsoft.com/office/drawing/2014/main" id="{840DA5C1-D3DF-1FAC-8DFD-EE521B08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327" y="3447976"/>
            <a:ext cx="1584979" cy="216995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ángulo 13"/>
          <p:cNvSpPr/>
          <p:nvPr/>
        </p:nvSpPr>
        <p:spPr>
          <a:xfrm>
            <a:off x="7668907" y="5720336"/>
            <a:ext cx="1721164" cy="477054"/>
          </a:xfrm>
          <a:prstGeom prst="rect">
            <a:avLst/>
          </a:prstGeom>
        </p:spPr>
        <p:txBody>
          <a:bodyPr wrap="square">
            <a:spAutoFit/>
          </a:bodyPr>
          <a:lstStyle/>
          <a:p>
            <a:pPr algn="ctr"/>
            <a:r>
              <a:rPr lang="es-ES" sz="900" b="1" dirty="0">
                <a:solidFill>
                  <a:schemeClr val="bg1"/>
                </a:solidFill>
                <a:latin typeface="Arial" panose="020B0604020202020204" pitchFamily="34" charset="0"/>
                <a:cs typeface="Arial" panose="020B0604020202020204" pitchFamily="34" charset="0"/>
              </a:rPr>
              <a:t>CA Marcelo ZOPPI Pimentel</a:t>
            </a:r>
          </a:p>
          <a:p>
            <a:pPr algn="ctr"/>
            <a:r>
              <a:rPr lang="es-ES" sz="800" dirty="0">
                <a:solidFill>
                  <a:schemeClr val="bg1"/>
                </a:solidFill>
                <a:latin typeface="Arial" panose="020B0604020202020204" pitchFamily="34" charset="0"/>
                <a:cs typeface="Arial" panose="020B0604020202020204" pitchFamily="34" charset="0"/>
              </a:rPr>
              <a:t>Comandante en Jefe de la </a:t>
            </a:r>
          </a:p>
          <a:p>
            <a:pPr algn="ctr"/>
            <a:r>
              <a:rPr lang="es-ES" sz="800" dirty="0">
                <a:solidFill>
                  <a:schemeClr val="bg1"/>
                </a:solidFill>
                <a:latin typeface="Arial" panose="020B0604020202020204" pitchFamily="34" charset="0"/>
                <a:cs typeface="Arial" panose="020B0604020202020204" pitchFamily="34" charset="0"/>
              </a:rPr>
              <a:t>Cuarta Zona Naval</a:t>
            </a:r>
          </a:p>
        </p:txBody>
      </p:sp>
      <p:pic>
        <p:nvPicPr>
          <p:cNvPr id="24" name="Imagen 23" descr="Imagen que contiene persona, uniforme militar, ropa, hombre&#10;&#10;El contenido generado por IA puede ser incorrecto.">
            <a:extLst>
              <a:ext uri="{FF2B5EF4-FFF2-40B4-BE49-F238E27FC236}">
                <a16:creationId xmlns:a16="http://schemas.microsoft.com/office/drawing/2014/main" id="{36E736A6-1AA8-DBF5-E2B6-AE6AEFEB2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9876" y="3447976"/>
            <a:ext cx="1539226" cy="216995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8" name="Grupo 37">
            <a:extLst>
              <a:ext uri="{FF2B5EF4-FFF2-40B4-BE49-F238E27FC236}">
                <a16:creationId xmlns:a16="http://schemas.microsoft.com/office/drawing/2014/main" id="{B7C05288-B307-C9B6-6520-53DEF83D9891}"/>
              </a:ext>
            </a:extLst>
          </p:cNvPr>
          <p:cNvGrpSpPr/>
          <p:nvPr/>
        </p:nvGrpSpPr>
        <p:grpSpPr>
          <a:xfrm>
            <a:off x="965433" y="1985548"/>
            <a:ext cx="10261135" cy="1324341"/>
            <a:chOff x="1049063" y="2100939"/>
            <a:chExt cx="10261135" cy="1324341"/>
          </a:xfrm>
        </p:grpSpPr>
        <p:pic>
          <p:nvPicPr>
            <p:cNvPr id="7" name="Imagen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063" y="2100939"/>
              <a:ext cx="872980" cy="1309471"/>
            </a:xfrm>
            <a:prstGeom prst="rect">
              <a:avLst/>
            </a:prstGeom>
          </p:spPr>
        </p:pic>
        <p:pic>
          <p:nvPicPr>
            <p:cNvPr id="18" name="Imagen 17"/>
            <p:cNvPicPr>
              <a:picLocks noChangeAspect="1"/>
            </p:cNvPicPr>
            <p:nvPr/>
          </p:nvPicPr>
          <p:blipFill>
            <a:blip r:embed="rId8">
              <a:extLst>
                <a:ext uri="{BEBA8EAE-BF5A-486C-A8C5-ECC9F3942E4B}">
                  <a14:imgProps xmlns:a14="http://schemas.microsoft.com/office/drawing/2010/main">
                    <a14:imgLayer r:embed="rId9">
                      <a14:imgEffect>
                        <a14:backgroundRemoval t="529" b="100000" l="556" r="100000">
                          <a14:foregroundMark x1="17222" y1="77249" x2="17222" y2="77249"/>
                          <a14:foregroundMark x1="9444" y1="79894" x2="9444" y2="79894"/>
                          <a14:foregroundMark x1="11667" y1="49206" x2="11667" y2="49206"/>
                          <a14:foregroundMark x1="8889" y1="46561" x2="8889" y2="46561"/>
                          <a14:foregroundMark x1="87778" y1="71958" x2="87778" y2="71958"/>
                          <a14:foregroundMark x1="91111" y1="78307" x2="91111" y2="78307"/>
                          <a14:foregroundMark x1="88889" y1="50794" x2="88889" y2="50794"/>
                          <a14:foregroundMark x1="91111" y1="45503" x2="91111" y2="45503"/>
                          <a14:foregroundMark x1="66111" y1="73016" x2="66111" y2="73016"/>
                          <a14:foregroundMark x1="35000" y1="74074" x2="35000" y2="74074"/>
                          <a14:foregroundMark x1="56667" y1="60317" x2="56667" y2="60317"/>
                          <a14:foregroundMark x1="72778" y1="61376" x2="72778" y2="61376"/>
                          <a14:foregroundMark x1="70556" y1="56614" x2="70556" y2="56614"/>
                          <a14:foregroundMark x1="61667" y1="48148" x2="61667" y2="48148"/>
                          <a14:foregroundMark x1="56111" y1="48148" x2="56111" y2="48148"/>
                          <a14:foregroundMark x1="73333" y1="45503" x2="73333" y2="45503"/>
                          <a14:foregroundMark x1="71667" y1="42328" x2="71667" y2="42328"/>
                          <a14:foregroundMark x1="70000" y1="40212" x2="70000" y2="40212"/>
                          <a14:foregroundMark x1="67778" y1="39153" x2="67778" y2="39153"/>
                          <a14:foregroundMark x1="75000" y1="39153" x2="75000" y2="39153"/>
                          <a14:foregroundMark x1="73889" y1="47619" x2="73889" y2="47619"/>
                          <a14:foregroundMark x1="85000" y1="77249" x2="85000" y2="77249"/>
                          <a14:foregroundMark x1="56667" y1="33862" x2="56667" y2="33862"/>
                          <a14:foregroundMark x1="56111" y1="37037" x2="56111" y2="37037"/>
                          <a14:foregroundMark x1="57778" y1="39683" x2="57778" y2="39683"/>
                          <a14:foregroundMark x1="61667" y1="52381" x2="61667" y2="52381"/>
                          <a14:foregroundMark x1="93889" y1="79365" x2="93889" y2="79365"/>
                          <a14:backgroundMark x1="81111" y1="64021" x2="81111" y2="64021"/>
                          <a14:backgroundMark x1="18889" y1="62963" x2="18889" y2="62963"/>
                          <a14:backgroundMark x1="83889" y1="44974" x2="83889" y2="44974"/>
                          <a14:backgroundMark x1="79444" y1="86772" x2="79444" y2="86772"/>
                          <a14:backgroundMark x1="18333" y1="43915" x2="18333" y2="43915"/>
                          <a14:backgroundMark x1="22778" y1="87302" x2="22778" y2="87302"/>
                          <a14:backgroundMark x1="57778" y1="55556" x2="57778" y2="55556"/>
                          <a14:backgroundMark x1="59444" y1="42328" x2="59444" y2="42328"/>
                          <a14:backgroundMark x1="59444" y1="44974" x2="59444" y2="44974"/>
                        </a14:backgroundRemoval>
                      </a14:imgEffect>
                    </a14:imgLayer>
                  </a14:imgProps>
                </a:ext>
                <a:ext uri="{28A0092B-C50C-407E-A947-70E740481C1C}">
                  <a14:useLocalDpi xmlns:a14="http://schemas.microsoft.com/office/drawing/2010/main" val="0"/>
                </a:ext>
              </a:extLst>
            </a:blip>
            <a:stretch>
              <a:fillRect/>
            </a:stretch>
          </p:blipFill>
          <p:spPr>
            <a:xfrm>
              <a:off x="3295067" y="2100939"/>
              <a:ext cx="1257866" cy="1320760"/>
            </a:xfrm>
            <a:prstGeom prst="rect">
              <a:avLst/>
            </a:prstGeom>
          </p:spPr>
        </p:pic>
        <p:pic>
          <p:nvPicPr>
            <p:cNvPr id="6" name="Imagen 5"/>
            <p:cNvPicPr>
              <a:picLocks noChangeAspect="1"/>
            </p:cNvPicPr>
            <p:nvPr/>
          </p:nvPicPr>
          <p:blipFill>
            <a:blip r:embed="rId10" cstate="print">
              <a:extLst>
                <a:ext uri="{BEBA8EAE-BF5A-486C-A8C5-ECC9F3942E4B}">
                  <a14:imgProps xmlns:a14="http://schemas.microsoft.com/office/drawing/2010/main">
                    <a14:imgLayer r:embed="rId11">
                      <a14:imgEffect>
                        <a14:backgroundRemoval t="2500" b="96406" l="9838" r="89858">
                          <a14:backgroundMark x1="40264" y1="18281" x2="40264" y2="18281"/>
                          <a14:backgroundMark x1="59331" y1="18438" x2="59331" y2="18438"/>
                        </a14:backgroundRemoval>
                      </a14:imgEffect>
                    </a14:imgLayer>
                  </a14:imgProps>
                </a:ext>
                <a:ext uri="{28A0092B-C50C-407E-A947-70E740481C1C}">
                  <a14:useLocalDpi xmlns:a14="http://schemas.microsoft.com/office/drawing/2010/main" val="0"/>
                </a:ext>
              </a:extLst>
            </a:blip>
            <a:srcRect l="10497" t="3234" r="12433" b="7713"/>
            <a:stretch/>
          </p:blipFill>
          <p:spPr>
            <a:xfrm>
              <a:off x="5925957" y="2100939"/>
              <a:ext cx="872981" cy="1309472"/>
            </a:xfrm>
            <a:prstGeom prst="rect">
              <a:avLst/>
            </a:prstGeom>
          </p:spPr>
        </p:pic>
        <p:pic>
          <p:nvPicPr>
            <p:cNvPr id="13" name="Imagen 12"/>
            <p:cNvPicPr>
              <a:picLocks noChangeAspect="1"/>
            </p:cNvPicPr>
            <p:nvPr/>
          </p:nvPicPr>
          <p:blipFill>
            <a:blip r:embed="rId12" cstate="print">
              <a:extLst>
                <a:ext uri="{BEBA8EAE-BF5A-486C-A8C5-ECC9F3942E4B}">
                  <a14:imgProps xmlns:a14="http://schemas.microsoft.com/office/drawing/2010/main">
                    <a14:imgLayer r:embed="rId13">
                      <a14:imgEffect>
                        <a14:backgroundRemoval t="1250" b="100000" l="0" r="100000">
                          <a14:foregroundMark x1="60625" y1="50417" x2="60625" y2="50417"/>
                          <a14:foregroundMark x1="19375" y1="41250" x2="19375" y2="41250"/>
                          <a14:foregroundMark x1="33125" y1="64167" x2="33125" y2="64167"/>
                          <a14:foregroundMark x1="55625" y1="69583" x2="55625" y2="69583"/>
                          <a14:foregroundMark x1="80000" y1="56250" x2="80000" y2="56250"/>
                          <a14:foregroundMark x1="67500" y1="41667" x2="67500" y2="41667"/>
                          <a14:foregroundMark x1="47500" y1="85417" x2="47500" y2="85417"/>
                          <a14:foregroundMark x1="20625" y1="75000" x2="20625" y2="75000"/>
                          <a14:foregroundMark x1="82500" y1="78333" x2="82500" y2="78333"/>
                          <a14:foregroundMark x1="69375" y1="86667" x2="69375" y2="86667"/>
                          <a14:foregroundMark x1="20625" y1="48333" x2="20625" y2="48333"/>
                          <a14:foregroundMark x1="15000" y1="58333" x2="15000" y2="58333"/>
                          <a14:foregroundMark x1="35625" y1="59167" x2="35625" y2="59167"/>
                          <a14:foregroundMark x1="47500" y1="57500" x2="47500" y2="57500"/>
                          <a14:foregroundMark x1="48125" y1="46667" x2="48125" y2="46667"/>
                          <a14:foregroundMark x1="31875" y1="41250" x2="31875" y2="41250"/>
                          <a14:foregroundMark x1="20625" y1="37917" x2="25000" y2="37917"/>
                          <a14:foregroundMark x1="57500" y1="77500" x2="57500" y2="77500"/>
                        </a14:backgroundRemoval>
                      </a14:imgEffect>
                    </a14:imgLayer>
                  </a14:imgProps>
                </a:ext>
                <a:ext uri="{28A0092B-C50C-407E-A947-70E740481C1C}">
                  <a14:useLocalDpi xmlns:a14="http://schemas.microsoft.com/office/drawing/2010/main" val="0"/>
                </a:ext>
              </a:extLst>
            </a:blip>
            <a:stretch>
              <a:fillRect/>
            </a:stretch>
          </p:blipFill>
          <p:spPr>
            <a:xfrm>
              <a:off x="8171962" y="2100939"/>
              <a:ext cx="882315" cy="1323472"/>
            </a:xfrm>
            <a:prstGeom prst="rect">
              <a:avLst/>
            </a:prstGeom>
          </p:spPr>
        </p:pic>
        <p:pic>
          <p:nvPicPr>
            <p:cNvPr id="15" name="Imagen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09" l="0" r="98817">
                          <a14:foregroundMark x1="36686" y1="54150" x2="36686" y2="54150"/>
                          <a14:foregroundMark x1="44379" y1="48617" x2="44379" y2="48617"/>
                          <a14:foregroundMark x1="44379" y1="41107" x2="44379" y2="41107"/>
                          <a14:foregroundMark x1="42012" y1="36364" x2="42012" y2="36364"/>
                          <a14:foregroundMark x1="78107" y1="44664" x2="78107" y2="44664"/>
                          <a14:foregroundMark x1="57988" y1="74704" x2="57988" y2="74704"/>
                          <a14:foregroundMark x1="35503" y1="39526" x2="35503" y2="39526"/>
                          <a14:foregroundMark x1="65680" y1="52569" x2="65680" y2="52569"/>
                        </a14:backgroundRemoval>
                      </a14:imgEffect>
                    </a14:imgLayer>
                  </a14:imgProps>
                </a:ext>
                <a:ext uri="{28A0092B-C50C-407E-A947-70E740481C1C}">
                  <a14:useLocalDpi xmlns:a14="http://schemas.microsoft.com/office/drawing/2010/main" val="0"/>
                </a:ext>
              </a:extLst>
            </a:blip>
            <a:stretch>
              <a:fillRect/>
            </a:stretch>
          </p:blipFill>
          <p:spPr>
            <a:xfrm>
              <a:off x="10427303" y="2100939"/>
              <a:ext cx="882895" cy="1324341"/>
            </a:xfrm>
            <a:prstGeom prst="rect">
              <a:avLst/>
            </a:prstGeom>
          </p:spPr>
        </p:pic>
      </p:grpSp>
      <p:sp>
        <p:nvSpPr>
          <p:cNvPr id="16" name="Rectángulo 15"/>
          <p:cNvSpPr/>
          <p:nvPr/>
        </p:nvSpPr>
        <p:spPr>
          <a:xfrm>
            <a:off x="9768797" y="5720336"/>
            <a:ext cx="2032644" cy="492443"/>
          </a:xfrm>
          <a:prstGeom prst="rect">
            <a:avLst/>
          </a:prstGeom>
        </p:spPr>
        <p:txBody>
          <a:bodyPr wrap="square">
            <a:spAutoFit/>
          </a:bodyPr>
          <a:lstStyle/>
          <a:p>
            <a:pPr algn="ctr"/>
            <a:r>
              <a:rPr lang="es-ES" sz="900" b="1" dirty="0" smtClean="0">
                <a:solidFill>
                  <a:schemeClr val="bg1"/>
                </a:solidFill>
                <a:latin typeface="Arial" panose="020B0604020202020204" pitchFamily="34" charset="0"/>
                <a:cs typeface="Arial" panose="020B0604020202020204" pitchFamily="34" charset="0"/>
              </a:rPr>
              <a:t>CA Jorge TOSO </a:t>
            </a:r>
            <a:r>
              <a:rPr lang="es-ES" sz="900" b="1" dirty="0" err="1" smtClean="0">
                <a:solidFill>
                  <a:schemeClr val="bg1"/>
                </a:solidFill>
                <a:latin typeface="Arial" panose="020B0604020202020204" pitchFamily="34" charset="0"/>
                <a:cs typeface="Arial" panose="020B0604020202020204" pitchFamily="34" charset="0"/>
              </a:rPr>
              <a:t>Canepa</a:t>
            </a:r>
            <a:endParaRPr lang="es-ES" sz="900" b="1" dirty="0">
              <a:solidFill>
                <a:schemeClr val="bg1"/>
              </a:solidFill>
              <a:latin typeface="Arial" panose="020B0604020202020204" pitchFamily="34" charset="0"/>
              <a:cs typeface="Arial" panose="020B0604020202020204" pitchFamily="34" charset="0"/>
            </a:endParaRPr>
          </a:p>
          <a:p>
            <a:pPr algn="ctr"/>
            <a:r>
              <a:rPr lang="es-ES" sz="800" dirty="0">
                <a:solidFill>
                  <a:schemeClr val="bg1"/>
                </a:solidFill>
                <a:latin typeface="Arial" panose="020B0604020202020204" pitchFamily="34" charset="0"/>
                <a:cs typeface="Arial" panose="020B0604020202020204" pitchFamily="34" charset="0"/>
              </a:rPr>
              <a:t>Comandante en Jefe de la </a:t>
            </a:r>
          </a:p>
          <a:p>
            <a:pPr algn="ctr"/>
            <a:r>
              <a:rPr lang="es-ES" sz="800" dirty="0">
                <a:solidFill>
                  <a:schemeClr val="bg1"/>
                </a:solidFill>
                <a:latin typeface="Arial" panose="020B0604020202020204" pitchFamily="34" charset="0"/>
                <a:cs typeface="Arial" panose="020B0604020202020204" pitchFamily="34" charset="0"/>
              </a:rPr>
              <a:t>Quinta Zona Naval</a:t>
            </a:r>
          </a:p>
        </p:txBody>
      </p:sp>
      <p:pic>
        <p:nvPicPr>
          <p:cNvPr id="26" name="Imagen 25" descr="Una persona con traje militar posando para una foto&#10;&#10;El contenido generado por IA puede ser incorrecto.">
            <a:extLst>
              <a:ext uri="{FF2B5EF4-FFF2-40B4-BE49-F238E27FC236}">
                <a16:creationId xmlns:a16="http://schemas.microsoft.com/office/drawing/2014/main" id="{CB903369-D01D-BFD6-7925-2E4776F0F4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08971" y="3447977"/>
            <a:ext cx="1552297" cy="2169949"/>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Rectángulo 36">
            <a:extLst>
              <a:ext uri="{FF2B5EF4-FFF2-40B4-BE49-F238E27FC236}">
                <a16:creationId xmlns:a16="http://schemas.microsoft.com/office/drawing/2014/main" id="{52734E94-63BE-97B4-61EB-FD5FB9B7B4AE}"/>
              </a:ext>
            </a:extLst>
          </p:cNvPr>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rgbClr val="FFC000"/>
                </a:solidFill>
                <a:latin typeface="Arial" panose="020B0604020202020204" pitchFamily="34" charset="0"/>
                <a:ea typeface="Noto Sans" panose="020B0502040504020204" pitchFamily="34" charset="0"/>
                <a:cs typeface="Arial" panose="020B0604020202020204" pitchFamily="34" charset="0"/>
              </a:rPr>
              <a:t>ZONAS NAVALES</a:t>
            </a:r>
          </a:p>
        </p:txBody>
      </p:sp>
      <p:pic>
        <p:nvPicPr>
          <p:cNvPr id="19" name="Picture 2" descr="https://www.armada.cl/armada/site/artic/20241220/imag/foto_0000002620241220125842/CA-ZEGERS_2.jpg">
            <a:extLst>
              <a:ext uri="{FF2B5EF4-FFF2-40B4-BE49-F238E27FC236}">
                <a16:creationId xmlns:a16="http://schemas.microsoft.com/office/drawing/2014/main" id="{672FEE91-B1D8-C66B-A99D-CDC81346CFB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4805"/>
          <a:stretch/>
        </p:blipFill>
        <p:spPr bwMode="auto">
          <a:xfrm>
            <a:off x="694049" y="3442043"/>
            <a:ext cx="1573452" cy="2175884"/>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8" name="Marcador de número de diapositiva 27">
            <a:extLst>
              <a:ext uri="{FF2B5EF4-FFF2-40B4-BE49-F238E27FC236}">
                <a16:creationId xmlns:a16="http://schemas.microsoft.com/office/drawing/2014/main" id="{E11FA2CB-0B72-6165-2EEF-05DF6A8174BC}"/>
              </a:ext>
            </a:extLst>
          </p:cNvPr>
          <p:cNvSpPr>
            <a:spLocks noGrp="1"/>
          </p:cNvSpPr>
          <p:nvPr>
            <p:ph type="sldNum" sz="quarter" idx="12"/>
          </p:nvPr>
        </p:nvSpPr>
        <p:spPr/>
        <p:txBody>
          <a:bodyPr/>
          <a:lstStyle/>
          <a:p>
            <a:fld id="{2F4F2BAB-4505-49E2-B27A-4CAAD9C0F52F}" type="slidenum">
              <a:rPr lang="es-CL" smtClean="0"/>
              <a:t>4</a:t>
            </a:fld>
            <a:endParaRPr lang="es-CL"/>
          </a:p>
        </p:txBody>
      </p:sp>
    </p:spTree>
    <p:extLst>
      <p:ext uri="{BB962C8B-B14F-4D97-AF65-F5344CB8AC3E}">
        <p14:creationId xmlns:p14="http://schemas.microsoft.com/office/powerpoint/2010/main" val="338890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BBFEB59-FC5D-C351-6BE5-0D42D3B353B9}"/>
              </a:ext>
            </a:extLst>
          </p:cNvPr>
          <p:cNvGrpSpPr/>
          <p:nvPr/>
        </p:nvGrpSpPr>
        <p:grpSpPr>
          <a:xfrm>
            <a:off x="743906" y="1072554"/>
            <a:ext cx="10704188" cy="4183646"/>
            <a:chOff x="569419" y="1072554"/>
            <a:chExt cx="10704188" cy="4183646"/>
          </a:xfrm>
        </p:grpSpPr>
        <p:pic>
          <p:nvPicPr>
            <p:cNvPr id="8" name="Imagen 7"/>
            <p:cNvPicPr>
              <a:picLocks noChangeAspect="1"/>
            </p:cNvPicPr>
            <p:nvPr/>
          </p:nvPicPr>
          <p:blipFill>
            <a:blip r:embed="rId3"/>
            <a:stretch>
              <a:fillRect/>
            </a:stretch>
          </p:blipFill>
          <p:spPr>
            <a:xfrm>
              <a:off x="6930930" y="1218718"/>
              <a:ext cx="4342677" cy="3258187"/>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ángulo 2"/>
            <p:cNvSpPr/>
            <p:nvPr/>
          </p:nvSpPr>
          <p:spPr>
            <a:xfrm>
              <a:off x="569419" y="1072554"/>
              <a:ext cx="6204857" cy="4183646"/>
            </a:xfrm>
            <a:prstGeom prst="rect">
              <a:avLst/>
            </a:prstGeom>
          </p:spPr>
          <p:txBody>
            <a:bodyPr wrap="square">
              <a:spAutoFit/>
            </a:bodyPr>
            <a:lstStyle/>
            <a:p>
              <a:pPr algn="just">
                <a:lnSpc>
                  <a:spcPct val="150000"/>
                </a:lnSpc>
              </a:pPr>
              <a:r>
                <a:rPr lang="es-CL" sz="1050" dirty="0">
                  <a:solidFill>
                    <a:schemeClr val="bg1"/>
                  </a:solidFill>
                  <a:latin typeface="Arial" panose="020B0604020202020204" pitchFamily="34" charset="0"/>
                  <a:ea typeface="Times New Roman" panose="02020603050405020304" pitchFamily="18" charset="0"/>
                </a:rPr>
                <a:t>La aprobación del Plan de Manejo para el Área de Conservación de Múltiples Usos (ACMU) del Mar de Juan Fernández, en septiembre 2024, es el primero bajo el nuevo Servicio de Biodiversidad y Áreas Protegidas (SBAP) y que abarca 24 mil km2 de mar del archipiélago, promoviendo de esta forma la conservación y pesca sostenible con participación activa de la comunidad, luego de un largo trabajo que se inició en 2016.</a:t>
              </a:r>
            </a:p>
            <a:p>
              <a:pPr algn="just">
                <a:lnSpc>
                  <a:spcPct val="150000"/>
                </a:lnSpc>
              </a:pPr>
              <a:endParaRPr lang="es-CL" sz="1050" dirty="0">
                <a:solidFill>
                  <a:schemeClr val="bg1"/>
                </a:solidFill>
                <a:latin typeface="Arial" panose="020B0604020202020204" pitchFamily="34" charset="0"/>
                <a:ea typeface="Times New Roman" panose="02020603050405020304" pitchFamily="18" charset="0"/>
              </a:endParaRPr>
            </a:p>
            <a:p>
              <a:pPr algn="just">
                <a:lnSpc>
                  <a:spcPct val="150000"/>
                </a:lnSpc>
              </a:pPr>
              <a:r>
                <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Independiente de la denominación de la figura de protección establecida para la conservación de la biodiversidad, en espacios marítimos la Institución es el único organismo del Estado que dispone de medios, para ejecutar labores de fiscalización, presencial en muchas de estas áreas, situación que cobra mayor relevancia en las grandes áreas protegidas oceánicas. En este ámbito continúa siendo la principal debilidad, la falta de financiamiento para ejecutar las operaciones de fiscalización en estas áreas.</a:t>
              </a:r>
            </a:p>
            <a:p>
              <a:pPr algn="just">
                <a:lnSpc>
                  <a:spcPct val="150000"/>
                </a:lnSpc>
              </a:pPr>
              <a:r>
                <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rPr>
                <a:t>Sin perjuicio de lo anterior, se mantiene el control remoto a través del sistema de posicionamiento satelital, verificando del tránsito, en estas áreas de protección, de las naves pesqueras, que tiene la obligatoriedad de utilizar este tipo de dispositivo.</a:t>
              </a:r>
            </a:p>
            <a:p>
              <a:pPr algn="just">
                <a:lnSpc>
                  <a:spcPct val="150000"/>
                </a:lnSpc>
              </a:pPr>
              <a:endParaRPr lang="es-CL"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s-CL" sz="1050" dirty="0">
                <a:solidFill>
                  <a:schemeClr val="bg1"/>
                </a:solidFill>
                <a:latin typeface="Times New Roman" panose="02020603050405020304" pitchFamily="18" charset="0"/>
                <a:ea typeface="Times New Roman" panose="02020603050405020304" pitchFamily="18" charset="0"/>
              </a:endParaRPr>
            </a:p>
          </p:txBody>
        </p:sp>
        <p:sp>
          <p:nvSpPr>
            <p:cNvPr id="9" name="Rectángulo 8"/>
            <p:cNvSpPr/>
            <p:nvPr/>
          </p:nvSpPr>
          <p:spPr>
            <a:xfrm>
              <a:off x="6841418" y="4558327"/>
              <a:ext cx="4432189" cy="369332"/>
            </a:xfrm>
            <a:prstGeom prst="rect">
              <a:avLst/>
            </a:prstGeom>
          </p:spPr>
          <p:txBody>
            <a:bodyPr wrap="square">
              <a:spAutoFit/>
            </a:bodyPr>
            <a:lstStyle/>
            <a:p>
              <a:pPr algn="just"/>
              <a:r>
                <a:rPr lang="es-CL" sz="900" b="1" dirty="0">
                  <a:solidFill>
                    <a:schemeClr val="accent4"/>
                  </a:solidFill>
                  <a:latin typeface="Arial" panose="020B0604020202020204" pitchFamily="34" charset="0"/>
                  <a:ea typeface="Times New Roman" panose="02020603050405020304" pitchFamily="18" charset="0"/>
                </a:rPr>
                <a:t>Fig. 37: Aprobación del Plan de Manejo para el Área de Conservación de Múltiples Usos (ACMU) del Mar de Juan Fernández.</a:t>
              </a:r>
              <a:endParaRPr lang="es-CL" sz="900" b="1" dirty="0">
                <a:solidFill>
                  <a:schemeClr val="accent4"/>
                </a:solidFill>
                <a:latin typeface="Times New Roman" panose="02020603050405020304" pitchFamily="18" charset="0"/>
                <a:ea typeface="Times New Roman" panose="02020603050405020304" pitchFamily="18" charset="0"/>
              </a:endParaRPr>
            </a:p>
          </p:txBody>
        </p:sp>
      </p:grpSp>
      <p:sp>
        <p:nvSpPr>
          <p:cNvPr id="16" name="Marcador de número de diapositiva 15">
            <a:extLst>
              <a:ext uri="{FF2B5EF4-FFF2-40B4-BE49-F238E27FC236}">
                <a16:creationId xmlns:a16="http://schemas.microsoft.com/office/drawing/2014/main" id="{FDCF8164-3FE8-EDA6-24A0-F670F7151D84}"/>
              </a:ext>
            </a:extLst>
          </p:cNvPr>
          <p:cNvSpPr>
            <a:spLocks noGrp="1"/>
          </p:cNvSpPr>
          <p:nvPr>
            <p:ph type="sldNum" sz="quarter" idx="12"/>
          </p:nvPr>
        </p:nvSpPr>
        <p:spPr/>
        <p:txBody>
          <a:bodyPr/>
          <a:lstStyle/>
          <a:p>
            <a:fld id="{2F4F2BAB-4505-49E2-B27A-4CAAD9C0F52F}" type="slidenum">
              <a:rPr lang="es-CL" smtClean="0"/>
              <a:t>49</a:t>
            </a:fld>
            <a:endParaRPr lang="es-CL"/>
          </a:p>
        </p:txBody>
      </p:sp>
    </p:spTree>
    <p:extLst>
      <p:ext uri="{BB962C8B-B14F-4D97-AF65-F5344CB8AC3E}">
        <p14:creationId xmlns:p14="http://schemas.microsoft.com/office/powerpoint/2010/main" val="481749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A7FD8BD3-0DEC-7812-7CFC-D87E48CD00A2}"/>
              </a:ext>
            </a:extLst>
          </p:cNvPr>
          <p:cNvGrpSpPr/>
          <p:nvPr/>
        </p:nvGrpSpPr>
        <p:grpSpPr>
          <a:xfrm>
            <a:off x="873034" y="1356170"/>
            <a:ext cx="10480766" cy="3767848"/>
            <a:chOff x="873033" y="1356170"/>
            <a:chExt cx="10480766" cy="3767848"/>
          </a:xfrm>
        </p:grpSpPr>
        <p:pic>
          <p:nvPicPr>
            <p:cNvPr id="9" name="Imagen 8"/>
            <p:cNvPicPr/>
            <p:nvPr/>
          </p:nvPicPr>
          <p:blipFill>
            <a:blip r:embed="rId3" cstate="print">
              <a:extLst>
                <a:ext uri="{28A0092B-C50C-407E-A947-70E740481C1C}">
                  <a14:useLocalDpi xmlns:a14="http://schemas.microsoft.com/office/drawing/2010/main" val="0"/>
                </a:ext>
              </a:extLst>
            </a:blip>
            <a:stretch>
              <a:fillRect/>
            </a:stretch>
          </p:blipFill>
          <p:spPr>
            <a:xfrm>
              <a:off x="7027446" y="1356170"/>
              <a:ext cx="4285537" cy="3233057"/>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p:cNvSpPr/>
            <p:nvPr/>
          </p:nvSpPr>
          <p:spPr>
            <a:xfrm>
              <a:off x="873033" y="1926163"/>
              <a:ext cx="5841159" cy="2093073"/>
            </a:xfrm>
            <a:prstGeom prst="rect">
              <a:avLst/>
            </a:prstGeom>
            <a:noFill/>
          </p:spPr>
          <p:txBody>
            <a:bodyPr wrap="square">
              <a:spAutoFit/>
            </a:bodyPr>
            <a:lstStyle/>
            <a:p>
              <a:pPr algn="just" fontAlgn="base">
                <a:lnSpc>
                  <a:spcPct val="150000"/>
                </a:lnSpc>
              </a:pPr>
              <a:r>
                <a:rPr lang="es-CL" sz="1100" dirty="0">
                  <a:solidFill>
                    <a:schemeClr val="bg1"/>
                  </a:solidFill>
                  <a:latin typeface="Arial" panose="020B0604020202020204" pitchFamily="34" charset="0"/>
                  <a:ea typeface="Times New Roman" panose="02020603050405020304" pitchFamily="18" charset="0"/>
                </a:rPr>
                <a:t>Durante el año 2024, un grupo de trabajo voluntario conformado por socios de la Organización Comunitaria Funcional Mar de Juan Fernández (OCF), Armada, y servicios públicos, con el apoyo del Fondo Naturaleza Chile, ha trabajado en conjunto. Para generar una Propuesta de Plan Operativo Anual Integrado 2025 para las Áreas Marinas Protegidas de Juan Fernández y Desventuradas, en base de las actividades contenidas en los Planes de Manejo y Planes Generales de Administración, además de incluir, algunas de las actividades del Plan de Manejo Pesquero priorizadas por el Comité de Manejo de las Pesquerías.</a:t>
              </a:r>
              <a:endParaRPr lang="es-CL" sz="1100" dirty="0">
                <a:solidFill>
                  <a:schemeClr val="bg1"/>
                </a:solidFill>
                <a:latin typeface="Times New Roman" panose="02020603050405020304" pitchFamily="18" charset="0"/>
                <a:ea typeface="Times New Roman" panose="02020603050405020304" pitchFamily="18" charset="0"/>
              </a:endParaRPr>
            </a:p>
          </p:txBody>
        </p:sp>
        <p:sp>
          <p:nvSpPr>
            <p:cNvPr id="5" name="Rectángulo 4"/>
            <p:cNvSpPr/>
            <p:nvPr/>
          </p:nvSpPr>
          <p:spPr>
            <a:xfrm>
              <a:off x="6986632" y="4754686"/>
              <a:ext cx="4367167" cy="369332"/>
            </a:xfrm>
            <a:prstGeom prst="rect">
              <a:avLst/>
            </a:prstGeom>
          </p:spPr>
          <p:txBody>
            <a:bodyPr wrap="square">
              <a:spAutoFit/>
            </a:bodyPr>
            <a:lstStyle/>
            <a:p>
              <a:r>
                <a:rPr lang="es-CL" sz="900" b="1" dirty="0">
                  <a:solidFill>
                    <a:schemeClr val="accent4"/>
                  </a:solidFill>
                  <a:latin typeface="Arial" panose="020B0604020202020204" pitchFamily="34" charset="0"/>
                  <a:ea typeface="Calibri" panose="020F0502020204030204" pitchFamily="34" charset="0"/>
                </a:rPr>
                <a:t>Fig. 38: Reunión de Trabajo Organización Comunitaria Funcional Mar de Juan Fernández (OCF), </a:t>
              </a:r>
              <a:r>
                <a:rPr lang="es-CL" sz="900" b="1" dirty="0" err="1">
                  <a:solidFill>
                    <a:schemeClr val="accent4"/>
                  </a:solidFill>
                  <a:latin typeface="Arial" panose="020B0604020202020204" pitchFamily="34" charset="0"/>
                  <a:ea typeface="Calibri" panose="020F0502020204030204" pitchFamily="34" charset="0"/>
                </a:rPr>
                <a:t>Directemar</a:t>
              </a:r>
              <a:r>
                <a:rPr lang="es-CL" sz="900" b="1" dirty="0">
                  <a:solidFill>
                    <a:schemeClr val="accent4"/>
                  </a:solidFill>
                  <a:latin typeface="Arial" panose="020B0604020202020204" pitchFamily="34" charset="0"/>
                  <a:ea typeface="Calibri" panose="020F0502020204030204" pitchFamily="34" charset="0"/>
                </a:rPr>
                <a:t>, y servicios públicos</a:t>
              </a:r>
              <a:endParaRPr lang="es-CL" sz="900" b="1" dirty="0">
                <a:solidFill>
                  <a:schemeClr val="accent4"/>
                </a:solidFill>
              </a:endParaRPr>
            </a:p>
          </p:txBody>
        </p:sp>
      </p:grpSp>
      <p:sp>
        <p:nvSpPr>
          <p:cNvPr id="15" name="Marcador de número de diapositiva 14">
            <a:extLst>
              <a:ext uri="{FF2B5EF4-FFF2-40B4-BE49-F238E27FC236}">
                <a16:creationId xmlns:a16="http://schemas.microsoft.com/office/drawing/2014/main" id="{DFB90F16-1ECE-43A0-31FB-55BAC40240D1}"/>
              </a:ext>
            </a:extLst>
          </p:cNvPr>
          <p:cNvSpPr>
            <a:spLocks noGrp="1"/>
          </p:cNvSpPr>
          <p:nvPr>
            <p:ph type="sldNum" sz="quarter" idx="12"/>
          </p:nvPr>
        </p:nvSpPr>
        <p:spPr/>
        <p:txBody>
          <a:bodyPr/>
          <a:lstStyle/>
          <a:p>
            <a:fld id="{2F4F2BAB-4505-49E2-B27A-4CAAD9C0F52F}" type="slidenum">
              <a:rPr lang="es-CL" smtClean="0"/>
              <a:t>50</a:t>
            </a:fld>
            <a:endParaRPr lang="es-CL"/>
          </a:p>
        </p:txBody>
      </p:sp>
    </p:spTree>
    <p:extLst>
      <p:ext uri="{BB962C8B-B14F-4D97-AF65-F5344CB8AC3E}">
        <p14:creationId xmlns:p14="http://schemas.microsoft.com/office/powerpoint/2010/main" val="445846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543083" y="1202096"/>
            <a:ext cx="11105835" cy="600164"/>
          </a:xfrm>
          <a:prstGeom prst="rect">
            <a:avLst/>
          </a:prstGeom>
        </p:spPr>
        <p:txBody>
          <a:bodyPr wrap="square">
            <a:spAutoFit/>
          </a:bodyPr>
          <a:lstStyle/>
          <a:p>
            <a:pPr lvl="0" algn="just">
              <a:lnSpc>
                <a:spcPct val="150000"/>
              </a:lnSpc>
            </a:pPr>
            <a:r>
              <a:rPr lang="es-ES" sz="1100" dirty="0">
                <a:solidFill>
                  <a:schemeClr val="bg1"/>
                </a:solidFill>
                <a:latin typeface="Arial" panose="020B0604020202020204" pitchFamily="34" charset="0"/>
                <a:cs typeface="Arial" panose="020B0604020202020204" pitchFamily="34" charset="0"/>
              </a:rPr>
              <a:t>El año 2024 se realizaron 839 actividades de fiscalización pesquera en áreas marinas protegidas. El detalle de lo realizado por cada Zona Naval se puede observar en la Tabla N° </a:t>
            </a:r>
            <a:r>
              <a:rPr lang="es-ES" sz="1100" dirty="0" smtClean="0">
                <a:solidFill>
                  <a:schemeClr val="bg1"/>
                </a:solidFill>
                <a:latin typeface="Arial" panose="020B0604020202020204" pitchFamily="34" charset="0"/>
                <a:cs typeface="Arial" panose="020B0604020202020204" pitchFamily="34" charset="0"/>
              </a:rPr>
              <a:t>18</a:t>
            </a:r>
            <a:r>
              <a:rPr lang="es-ES" sz="1100" dirty="0" smtClean="0">
                <a:solidFill>
                  <a:schemeClr val="bg1"/>
                </a:solidFill>
                <a:latin typeface="Arial" panose="020B0604020202020204" pitchFamily="34" charset="0"/>
                <a:cs typeface="Arial" panose="020B0604020202020204" pitchFamily="34" charset="0"/>
              </a:rPr>
              <a:t> </a:t>
            </a:r>
            <a:r>
              <a:rPr lang="es-ES" sz="1100" dirty="0">
                <a:solidFill>
                  <a:schemeClr val="bg1"/>
                </a:solidFill>
                <a:latin typeface="Arial" panose="020B0604020202020204" pitchFamily="34" charset="0"/>
                <a:cs typeface="Arial" panose="020B0604020202020204" pitchFamily="34" charset="0"/>
              </a:rPr>
              <a:t>y la Fig. N° </a:t>
            </a:r>
            <a:r>
              <a:rPr lang="es-ES" sz="1100" dirty="0" smtClean="0">
                <a:solidFill>
                  <a:schemeClr val="bg1"/>
                </a:solidFill>
                <a:latin typeface="Arial" panose="020B0604020202020204" pitchFamily="34" charset="0"/>
                <a:cs typeface="Arial" panose="020B0604020202020204" pitchFamily="34" charset="0"/>
              </a:rPr>
              <a:t>9</a:t>
            </a:r>
            <a:r>
              <a:rPr lang="es-ES" sz="1100" dirty="0">
                <a:solidFill>
                  <a:schemeClr val="bg1"/>
                </a:solidFill>
                <a:latin typeface="Arial" panose="020B0604020202020204" pitchFamily="34" charset="0"/>
                <a:cs typeface="Arial" panose="020B0604020202020204" pitchFamily="34" charset="0"/>
              </a:rPr>
              <a:t>.</a:t>
            </a:r>
          </a:p>
        </p:txBody>
      </p:sp>
      <p:grpSp>
        <p:nvGrpSpPr>
          <p:cNvPr id="7" name="Grupo 6">
            <a:extLst>
              <a:ext uri="{FF2B5EF4-FFF2-40B4-BE49-F238E27FC236}">
                <a16:creationId xmlns:a16="http://schemas.microsoft.com/office/drawing/2014/main" id="{871756FC-1A91-B43A-436E-74CEC9B505E1}"/>
              </a:ext>
            </a:extLst>
          </p:cNvPr>
          <p:cNvGrpSpPr/>
          <p:nvPr/>
        </p:nvGrpSpPr>
        <p:grpSpPr>
          <a:xfrm>
            <a:off x="1951482" y="2444582"/>
            <a:ext cx="8303282" cy="2901433"/>
            <a:chOff x="5072972" y="1880888"/>
            <a:chExt cx="8303282" cy="2901433"/>
          </a:xfrm>
        </p:grpSpPr>
        <p:sp>
          <p:nvSpPr>
            <p:cNvPr id="5" name="Rectángulo 4">
              <a:extLst>
                <a:ext uri="{FF2B5EF4-FFF2-40B4-BE49-F238E27FC236}">
                  <a16:creationId xmlns:a16="http://schemas.microsoft.com/office/drawing/2014/main" id="{54DA5B30-4A61-2E5C-C3C3-7D1D2254D1FB}"/>
                </a:ext>
              </a:extLst>
            </p:cNvPr>
            <p:cNvSpPr/>
            <p:nvPr/>
          </p:nvSpPr>
          <p:spPr>
            <a:xfrm>
              <a:off x="5150778" y="2749256"/>
              <a:ext cx="3338057" cy="1625914"/>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6" name="Grupo 5">
              <a:extLst>
                <a:ext uri="{FF2B5EF4-FFF2-40B4-BE49-F238E27FC236}">
                  <a16:creationId xmlns:a16="http://schemas.microsoft.com/office/drawing/2014/main" id="{CC37E3B7-7E26-D2DC-24F7-AE99DBB8E1CC}"/>
                </a:ext>
              </a:extLst>
            </p:cNvPr>
            <p:cNvGrpSpPr/>
            <p:nvPr/>
          </p:nvGrpSpPr>
          <p:grpSpPr>
            <a:xfrm>
              <a:off x="5072972" y="1880888"/>
              <a:ext cx="8303282" cy="2901433"/>
              <a:chOff x="5072972" y="1880888"/>
              <a:chExt cx="8303282" cy="2901433"/>
            </a:xfrm>
          </p:grpSpPr>
          <p:sp>
            <p:nvSpPr>
              <p:cNvPr id="12" name="Rectángulo 11"/>
              <p:cNvSpPr/>
              <p:nvPr/>
            </p:nvSpPr>
            <p:spPr>
              <a:xfrm>
                <a:off x="5072972" y="1880888"/>
                <a:ext cx="3493668" cy="430887"/>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18: </a:t>
                </a:r>
                <a:r>
                  <a:rPr lang="es-ES" sz="1100" b="1" i="1" dirty="0">
                    <a:solidFill>
                      <a:schemeClr val="accent4"/>
                    </a:solidFill>
                    <a:latin typeface="Arial" panose="020B0604020202020204" pitchFamily="34" charset="0"/>
                    <a:cs typeface="Arial" panose="020B0604020202020204" pitchFamily="34" charset="0"/>
                  </a:rPr>
                  <a:t>Fiscalizaciones a áreas marinas protegidas</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9E6C88B6-FEAD-0F25-C032-57A82DEA20EB}"/>
                  </a:ext>
                </a:extLst>
              </p:cNvPr>
              <p:cNvGrpSpPr/>
              <p:nvPr/>
            </p:nvGrpSpPr>
            <p:grpSpPr>
              <a:xfrm>
                <a:off x="8676588" y="2075679"/>
                <a:ext cx="4699666" cy="2706642"/>
                <a:chOff x="4801759" y="3429001"/>
                <a:chExt cx="2611224" cy="1503862"/>
              </a:xfrm>
            </p:grpSpPr>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759" y="3429001"/>
                  <a:ext cx="2536643" cy="1503862"/>
                </a:xfrm>
                <a:prstGeom prst="rect">
                  <a:avLst/>
                </a:prstGeom>
                <a:noFill/>
                <a:ln>
                  <a:noFill/>
                </a:ln>
              </p:spPr>
            </p:pic>
            <p:sp>
              <p:nvSpPr>
                <p:cNvPr id="13" name="CuadroTexto 12"/>
                <p:cNvSpPr txBox="1"/>
                <p:nvPr/>
              </p:nvSpPr>
              <p:spPr>
                <a:xfrm>
                  <a:off x="6667248" y="4591226"/>
                  <a:ext cx="745735" cy="128255"/>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smtClean="0">
                      <a:solidFill>
                        <a:srgbClr val="002060"/>
                      </a:solidFill>
                      <a:latin typeface="Arial" panose="020B0604020202020204" pitchFamily="34" charset="0"/>
                      <a:cs typeface="Arial" panose="020B0604020202020204" pitchFamily="34" charset="0"/>
                    </a:rPr>
                    <a:t>9</a:t>
                  </a:r>
                  <a:endParaRPr lang="es-CL" sz="900" b="1" dirty="0">
                    <a:solidFill>
                      <a:srgbClr val="002060"/>
                    </a:solidFill>
                    <a:latin typeface="Arial" panose="020B0604020202020204" pitchFamily="34" charset="0"/>
                    <a:cs typeface="Arial" panose="020B0604020202020204" pitchFamily="34" charset="0"/>
                  </a:endParaRPr>
                </a:p>
              </p:txBody>
            </p:sp>
          </p:grpSp>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5150778" y="2311775"/>
                <a:ext cx="3338057" cy="2405560"/>
              </a:xfrm>
              <a:prstGeom prst="rect">
                <a:avLst/>
              </a:prstGeom>
              <a:noFill/>
              <a:ln>
                <a:noFill/>
              </a:ln>
            </p:spPr>
          </p:pic>
        </p:grpSp>
      </p:grpSp>
      <p:sp>
        <p:nvSpPr>
          <p:cNvPr id="20" name="Marcador de número de diapositiva 19">
            <a:extLst>
              <a:ext uri="{FF2B5EF4-FFF2-40B4-BE49-F238E27FC236}">
                <a16:creationId xmlns:a16="http://schemas.microsoft.com/office/drawing/2014/main" id="{A519FAFB-BF10-A6F4-2E67-20967E5EB15F}"/>
              </a:ext>
            </a:extLst>
          </p:cNvPr>
          <p:cNvSpPr>
            <a:spLocks noGrp="1"/>
          </p:cNvSpPr>
          <p:nvPr>
            <p:ph type="sldNum" sz="quarter" idx="12"/>
          </p:nvPr>
        </p:nvSpPr>
        <p:spPr/>
        <p:txBody>
          <a:bodyPr/>
          <a:lstStyle/>
          <a:p>
            <a:fld id="{2F4F2BAB-4505-49E2-B27A-4CAAD9C0F52F}" type="slidenum">
              <a:rPr lang="es-CL" smtClean="0"/>
              <a:t>51</a:t>
            </a:fld>
            <a:endParaRPr lang="es-CL"/>
          </a:p>
        </p:txBody>
      </p:sp>
    </p:spTree>
    <p:extLst>
      <p:ext uri="{BB962C8B-B14F-4D97-AF65-F5344CB8AC3E}">
        <p14:creationId xmlns:p14="http://schemas.microsoft.com/office/powerpoint/2010/main" val="1077243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p:nvSpPr>
        <p:spPr>
          <a:xfrm>
            <a:off x="1476668" y="885489"/>
            <a:ext cx="4049766" cy="854080"/>
          </a:xfrm>
          <a:prstGeom prst="rect">
            <a:avLst/>
          </a:prstGeom>
        </p:spPr>
        <p:txBody>
          <a:bodyPr wrap="square">
            <a:spAutoFit/>
          </a:bodyPr>
          <a:lstStyle/>
          <a:p>
            <a:pPr lvl="0" algn="just">
              <a:lnSpc>
                <a:spcPct val="150000"/>
              </a:lnSpc>
            </a:pPr>
            <a:r>
              <a:rPr lang="es-ES" sz="1100" dirty="0">
                <a:solidFill>
                  <a:schemeClr val="bg1"/>
                </a:solidFill>
                <a:latin typeface="Arial" panose="020B0604020202020204" pitchFamily="34" charset="0"/>
                <a:cs typeface="Arial" panose="020B0604020202020204" pitchFamily="34" charset="0"/>
              </a:rPr>
              <a:t>Las horas hombre comprometidas en esta actividad corresponden a 12.634, con el detalle que se presenta en la Tabla N° </a:t>
            </a:r>
            <a:r>
              <a:rPr lang="es-ES" sz="1100" dirty="0" smtClean="0">
                <a:solidFill>
                  <a:schemeClr val="bg1"/>
                </a:solidFill>
                <a:latin typeface="Arial" panose="020B0604020202020204" pitchFamily="34" charset="0"/>
                <a:cs typeface="Arial" panose="020B0604020202020204" pitchFamily="34" charset="0"/>
              </a:rPr>
              <a:t>19 </a:t>
            </a:r>
            <a:r>
              <a:rPr lang="es-ES" sz="1100" dirty="0">
                <a:solidFill>
                  <a:schemeClr val="bg1"/>
                </a:solidFill>
                <a:latin typeface="Arial" panose="020B0604020202020204" pitchFamily="34" charset="0"/>
                <a:cs typeface="Arial" panose="020B0604020202020204" pitchFamily="34" charset="0"/>
              </a:rPr>
              <a:t>y la Fig. N° </a:t>
            </a:r>
            <a:r>
              <a:rPr lang="es-ES" sz="1100" dirty="0" smtClean="0">
                <a:solidFill>
                  <a:schemeClr val="bg1"/>
                </a:solidFill>
                <a:latin typeface="Arial" panose="020B0604020202020204" pitchFamily="34" charset="0"/>
                <a:cs typeface="Arial" panose="020B0604020202020204" pitchFamily="34" charset="0"/>
              </a:rPr>
              <a:t>10</a:t>
            </a:r>
            <a:r>
              <a:rPr lang="es-ES" sz="1100" dirty="0">
                <a:solidFill>
                  <a:schemeClr val="bg1"/>
                </a:solidFill>
                <a:latin typeface="Arial" panose="020B0604020202020204" pitchFamily="34" charset="0"/>
                <a:cs typeface="Arial" panose="020B0604020202020204" pitchFamily="34" charset="0"/>
              </a:rPr>
              <a:t>.</a:t>
            </a:r>
          </a:p>
        </p:txBody>
      </p:sp>
      <p:sp>
        <p:nvSpPr>
          <p:cNvPr id="5" name="Rectángulo 4"/>
          <p:cNvSpPr/>
          <p:nvPr/>
        </p:nvSpPr>
        <p:spPr>
          <a:xfrm>
            <a:off x="6831271" y="879580"/>
            <a:ext cx="4668369" cy="600164"/>
          </a:xfrm>
          <a:prstGeom prst="rect">
            <a:avLst/>
          </a:prstGeom>
        </p:spPr>
        <p:txBody>
          <a:bodyPr wrap="square">
            <a:spAutoFit/>
          </a:bodyPr>
          <a:lstStyle/>
          <a:p>
            <a:pPr lvl="0" algn="just">
              <a:lnSpc>
                <a:spcPct val="150000"/>
              </a:lnSpc>
            </a:pPr>
            <a:r>
              <a:rPr lang="es-ES" sz="1100" dirty="0">
                <a:solidFill>
                  <a:schemeClr val="bg1"/>
                </a:solidFill>
                <a:latin typeface="Arial" panose="020B0604020202020204" pitchFamily="34" charset="0"/>
                <a:cs typeface="Arial" panose="020B0604020202020204" pitchFamily="34" charset="0"/>
              </a:rPr>
              <a:t>Las millas navegadas en fiscalización de </a:t>
            </a:r>
            <a:r>
              <a:rPr lang="es-ES" sz="1100" dirty="0" err="1">
                <a:solidFill>
                  <a:schemeClr val="bg1"/>
                </a:solidFill>
                <a:latin typeface="Arial" panose="020B0604020202020204" pitchFamily="34" charset="0"/>
                <a:cs typeface="Arial" panose="020B0604020202020204" pitchFamily="34" charset="0"/>
              </a:rPr>
              <a:t>AMPs</a:t>
            </a:r>
            <a:r>
              <a:rPr lang="es-ES" sz="1100" dirty="0">
                <a:solidFill>
                  <a:schemeClr val="bg1"/>
                </a:solidFill>
                <a:latin typeface="Arial" panose="020B0604020202020204" pitchFamily="34" charset="0"/>
                <a:cs typeface="Arial" panose="020B0604020202020204" pitchFamily="34" charset="0"/>
              </a:rPr>
              <a:t> alcanzaron las 16.067. La Tabla N° </a:t>
            </a:r>
            <a:r>
              <a:rPr lang="es-ES" sz="1100" dirty="0" smtClean="0">
                <a:solidFill>
                  <a:schemeClr val="bg1"/>
                </a:solidFill>
                <a:latin typeface="Arial" panose="020B0604020202020204" pitchFamily="34" charset="0"/>
                <a:cs typeface="Arial" panose="020B0604020202020204" pitchFamily="34" charset="0"/>
              </a:rPr>
              <a:t>20 </a:t>
            </a:r>
            <a:r>
              <a:rPr lang="es-ES" sz="1100" dirty="0">
                <a:solidFill>
                  <a:schemeClr val="bg1"/>
                </a:solidFill>
                <a:latin typeface="Arial" panose="020B0604020202020204" pitchFamily="34" charset="0"/>
                <a:cs typeface="Arial" panose="020B0604020202020204" pitchFamily="34" charset="0"/>
              </a:rPr>
              <a:t>y Fig. N° </a:t>
            </a:r>
            <a:r>
              <a:rPr lang="es-ES" sz="1100" dirty="0" smtClean="0">
                <a:solidFill>
                  <a:schemeClr val="bg1"/>
                </a:solidFill>
                <a:latin typeface="Arial" panose="020B0604020202020204" pitchFamily="34" charset="0"/>
                <a:cs typeface="Arial" panose="020B0604020202020204" pitchFamily="34" charset="0"/>
              </a:rPr>
              <a:t>11 </a:t>
            </a:r>
            <a:r>
              <a:rPr lang="es-ES" sz="1100" dirty="0">
                <a:solidFill>
                  <a:schemeClr val="bg1"/>
                </a:solidFill>
                <a:latin typeface="Arial" panose="020B0604020202020204" pitchFamily="34" charset="0"/>
                <a:cs typeface="Arial" panose="020B0604020202020204" pitchFamily="34" charset="0"/>
              </a:rPr>
              <a:t>muestran el detalle por Zona Naval.</a:t>
            </a:r>
          </a:p>
        </p:txBody>
      </p:sp>
      <p:grpSp>
        <p:nvGrpSpPr>
          <p:cNvPr id="9" name="Grupo 8">
            <a:extLst>
              <a:ext uri="{FF2B5EF4-FFF2-40B4-BE49-F238E27FC236}">
                <a16:creationId xmlns:a16="http://schemas.microsoft.com/office/drawing/2014/main" id="{5BE98200-6255-196C-A0AC-377920B886E8}"/>
              </a:ext>
            </a:extLst>
          </p:cNvPr>
          <p:cNvGrpSpPr/>
          <p:nvPr/>
        </p:nvGrpSpPr>
        <p:grpSpPr>
          <a:xfrm>
            <a:off x="1305533" y="1889727"/>
            <a:ext cx="3678249" cy="4513016"/>
            <a:chOff x="1305533" y="1889727"/>
            <a:chExt cx="3678249" cy="4513016"/>
          </a:xfrm>
        </p:grpSpPr>
        <p:sp>
          <p:nvSpPr>
            <p:cNvPr id="17" name="Rectángulo 16"/>
            <p:cNvSpPr/>
            <p:nvPr/>
          </p:nvSpPr>
          <p:spPr>
            <a:xfrm>
              <a:off x="1305533" y="1889727"/>
              <a:ext cx="3678249"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19: </a:t>
              </a:r>
              <a:r>
                <a:rPr lang="es-ES" sz="1100" b="1" i="1" dirty="0">
                  <a:solidFill>
                    <a:schemeClr val="accent4"/>
                  </a:solidFill>
                  <a:latin typeface="Arial" panose="020B0604020202020204" pitchFamily="34" charset="0"/>
                  <a:cs typeface="Arial" panose="020B0604020202020204" pitchFamily="34" charset="0"/>
                </a:rPr>
                <a:t>Horas en fiscalización por zona naval</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7B6A3D23-59E6-FAB6-050F-1610B371C543}"/>
                </a:ext>
              </a:extLst>
            </p:cNvPr>
            <p:cNvGrpSpPr/>
            <p:nvPr/>
          </p:nvGrpSpPr>
          <p:grpSpPr>
            <a:xfrm>
              <a:off x="1442877" y="4276299"/>
              <a:ext cx="3540905" cy="2126444"/>
              <a:chOff x="3144510" y="3262570"/>
              <a:chExt cx="2422426" cy="1454756"/>
            </a:xfrm>
          </p:grpSpPr>
          <p:pic>
            <p:nvPicPr>
              <p:cNvPr id="16" name="Imagen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510" y="3262570"/>
                <a:ext cx="2345649" cy="1454756"/>
              </a:xfrm>
              <a:prstGeom prst="rect">
                <a:avLst/>
              </a:prstGeom>
              <a:noFill/>
              <a:ln>
                <a:noFill/>
              </a:ln>
            </p:spPr>
          </p:pic>
          <p:sp>
            <p:nvSpPr>
              <p:cNvPr id="19" name="CuadroTexto 18"/>
              <p:cNvSpPr txBox="1"/>
              <p:nvPr/>
            </p:nvSpPr>
            <p:spPr>
              <a:xfrm>
                <a:off x="4763778" y="4382532"/>
                <a:ext cx="803158" cy="157918"/>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smtClean="0">
                    <a:solidFill>
                      <a:srgbClr val="002060"/>
                    </a:solidFill>
                    <a:latin typeface="Arial" panose="020B0604020202020204" pitchFamily="34" charset="0"/>
                    <a:cs typeface="Arial" panose="020B0604020202020204" pitchFamily="34" charset="0"/>
                  </a:rPr>
                  <a:t>10</a:t>
                </a:r>
                <a:endParaRPr lang="es-CL" sz="900" b="1" dirty="0">
                  <a:solidFill>
                    <a:srgbClr val="002060"/>
                  </a:solidFill>
                  <a:latin typeface="Arial" panose="020B0604020202020204" pitchFamily="34" charset="0"/>
                  <a:cs typeface="Arial" panose="020B0604020202020204" pitchFamily="34" charset="0"/>
                </a:endParaRPr>
              </a:p>
            </p:txBody>
          </p:sp>
        </p:grpSp>
        <p:sp>
          <p:nvSpPr>
            <p:cNvPr id="7" name="Rectángulo 6">
              <a:extLst>
                <a:ext uri="{FF2B5EF4-FFF2-40B4-BE49-F238E27FC236}">
                  <a16:creationId xmlns:a16="http://schemas.microsoft.com/office/drawing/2014/main" id="{7CF1BFC2-AA9E-AA17-C62F-0062A77D3C65}"/>
                </a:ext>
              </a:extLst>
            </p:cNvPr>
            <p:cNvSpPr/>
            <p:nvPr/>
          </p:nvSpPr>
          <p:spPr>
            <a:xfrm>
              <a:off x="1442876" y="2434363"/>
              <a:ext cx="2779123" cy="144729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1451585" y="2134210"/>
              <a:ext cx="2779123" cy="2018537"/>
            </a:xfrm>
            <a:prstGeom prst="rect">
              <a:avLst/>
            </a:prstGeom>
            <a:noFill/>
            <a:ln>
              <a:noFill/>
            </a:ln>
          </p:spPr>
        </p:pic>
      </p:grpSp>
      <p:grpSp>
        <p:nvGrpSpPr>
          <p:cNvPr id="10" name="Grupo 9">
            <a:extLst>
              <a:ext uri="{FF2B5EF4-FFF2-40B4-BE49-F238E27FC236}">
                <a16:creationId xmlns:a16="http://schemas.microsoft.com/office/drawing/2014/main" id="{519531AB-6C4E-124A-7960-9CEB5EC0D769}"/>
              </a:ext>
            </a:extLst>
          </p:cNvPr>
          <p:cNvGrpSpPr/>
          <p:nvPr/>
        </p:nvGrpSpPr>
        <p:grpSpPr>
          <a:xfrm>
            <a:off x="6786886" y="1897927"/>
            <a:ext cx="3538053" cy="4495759"/>
            <a:chOff x="6786886" y="1897927"/>
            <a:chExt cx="3538053" cy="4495759"/>
          </a:xfrm>
        </p:grpSpPr>
        <p:sp>
          <p:nvSpPr>
            <p:cNvPr id="18" name="Rectángulo 17"/>
            <p:cNvSpPr/>
            <p:nvPr/>
          </p:nvSpPr>
          <p:spPr>
            <a:xfrm>
              <a:off x="6786886" y="1897927"/>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20</a:t>
              </a:r>
              <a:r>
                <a:rPr lang="es-ES" sz="1100" b="1" i="1" dirty="0" smtClean="0">
                  <a:solidFill>
                    <a:schemeClr val="accent4"/>
                  </a:solidFill>
                  <a:latin typeface="Arial" panose="020B0604020202020204" pitchFamily="34" charset="0"/>
                  <a:cs typeface="Arial" panose="020B0604020202020204" pitchFamily="34" charset="0"/>
                </a:rPr>
                <a:t>: </a:t>
              </a:r>
              <a:r>
                <a:rPr lang="es-ES" sz="1100" b="1" i="1" dirty="0">
                  <a:solidFill>
                    <a:schemeClr val="accent4"/>
                  </a:solidFill>
                  <a:latin typeface="Arial" panose="020B0604020202020204" pitchFamily="34" charset="0"/>
                  <a:cs typeface="Arial" panose="020B0604020202020204" pitchFamily="34" charset="0"/>
                </a:rPr>
                <a:t>Millas navegadas por zona naval</a:t>
              </a:r>
              <a:endParaRPr lang="es-CL" sz="1100" b="1" i="1" dirty="0">
                <a:solidFill>
                  <a:schemeClr val="accent4"/>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3EB4C6F0-A905-B002-CCE1-0D4304B7EBED}"/>
                </a:ext>
              </a:extLst>
            </p:cNvPr>
            <p:cNvGrpSpPr/>
            <p:nvPr/>
          </p:nvGrpSpPr>
          <p:grpSpPr>
            <a:xfrm>
              <a:off x="6896260" y="4276299"/>
              <a:ext cx="3428679" cy="2117387"/>
              <a:chOff x="6324601" y="3189362"/>
              <a:chExt cx="2474229" cy="1527965"/>
            </a:xfrm>
          </p:grpSpPr>
          <p:pic>
            <p:nvPicPr>
              <p:cNvPr id="15" name="Imagen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1" y="3189362"/>
                <a:ext cx="2363272" cy="1527965"/>
              </a:xfrm>
              <a:prstGeom prst="rect">
                <a:avLst/>
              </a:prstGeom>
              <a:noFill/>
              <a:ln>
                <a:noFill/>
              </a:ln>
            </p:spPr>
          </p:pic>
          <p:sp>
            <p:nvSpPr>
              <p:cNvPr id="20" name="CuadroTexto 19"/>
              <p:cNvSpPr txBox="1"/>
              <p:nvPr/>
            </p:nvSpPr>
            <p:spPr>
              <a:xfrm>
                <a:off x="7995672" y="4394634"/>
                <a:ext cx="803158" cy="166575"/>
              </a:xfrm>
              <a:prstGeom prst="rect">
                <a:avLst/>
              </a:prstGeom>
              <a:noFill/>
            </p:spPr>
            <p:txBody>
              <a:bodyPr wrap="square" rtlCol="0">
                <a:spAutoFit/>
              </a:bodyPr>
              <a:lstStyle/>
              <a:p>
                <a:r>
                  <a:rPr lang="es-ES" sz="900" b="1" dirty="0">
                    <a:solidFill>
                      <a:srgbClr val="002060"/>
                    </a:solidFill>
                    <a:latin typeface="Arial" panose="020B0604020202020204" pitchFamily="34" charset="0"/>
                    <a:cs typeface="Arial" panose="020B0604020202020204" pitchFamily="34" charset="0"/>
                  </a:rPr>
                  <a:t>Fig. N° </a:t>
                </a:r>
                <a:r>
                  <a:rPr lang="es-ES" sz="900" b="1" dirty="0" smtClean="0">
                    <a:solidFill>
                      <a:srgbClr val="002060"/>
                    </a:solidFill>
                    <a:latin typeface="Arial" panose="020B0604020202020204" pitchFamily="34" charset="0"/>
                    <a:cs typeface="Arial" panose="020B0604020202020204" pitchFamily="34" charset="0"/>
                  </a:rPr>
                  <a:t>11</a:t>
                </a:r>
                <a:endParaRPr lang="es-CL" sz="900" b="1" dirty="0">
                  <a:solidFill>
                    <a:srgbClr val="002060"/>
                  </a:solidFill>
                  <a:latin typeface="Arial" panose="020B0604020202020204" pitchFamily="34" charset="0"/>
                  <a:cs typeface="Arial" panose="020B0604020202020204" pitchFamily="34" charset="0"/>
                </a:endParaRPr>
              </a:p>
            </p:txBody>
          </p:sp>
        </p:grpSp>
        <p:sp>
          <p:nvSpPr>
            <p:cNvPr id="8" name="Rectángulo 7">
              <a:extLst>
                <a:ext uri="{FF2B5EF4-FFF2-40B4-BE49-F238E27FC236}">
                  <a16:creationId xmlns:a16="http://schemas.microsoft.com/office/drawing/2014/main" id="{4C465EE6-6804-92A5-DF71-85125A7DBB4E}"/>
                </a:ext>
              </a:extLst>
            </p:cNvPr>
            <p:cNvSpPr/>
            <p:nvPr/>
          </p:nvSpPr>
          <p:spPr>
            <a:xfrm>
              <a:off x="6911110" y="2446474"/>
              <a:ext cx="2709866" cy="144729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p:nvPr/>
          </p:nvPicPr>
          <p:blipFill>
            <a:blip r:embed="rId6">
              <a:extLst>
                <a:ext uri="{28A0092B-C50C-407E-A947-70E740481C1C}">
                  <a14:useLocalDpi xmlns:a14="http://schemas.microsoft.com/office/drawing/2010/main" val="0"/>
                </a:ext>
              </a:extLst>
            </a:blip>
            <a:srcRect/>
            <a:stretch>
              <a:fillRect/>
            </a:stretch>
          </p:blipFill>
          <p:spPr bwMode="auto">
            <a:xfrm>
              <a:off x="6904969" y="2134210"/>
              <a:ext cx="2724715" cy="2018537"/>
            </a:xfrm>
            <a:prstGeom prst="rect">
              <a:avLst/>
            </a:prstGeom>
            <a:noFill/>
            <a:ln>
              <a:noFill/>
            </a:ln>
          </p:spPr>
        </p:pic>
      </p:grpSp>
      <p:sp>
        <p:nvSpPr>
          <p:cNvPr id="27" name="Marcador de número de diapositiva 26">
            <a:extLst>
              <a:ext uri="{FF2B5EF4-FFF2-40B4-BE49-F238E27FC236}">
                <a16:creationId xmlns:a16="http://schemas.microsoft.com/office/drawing/2014/main" id="{E5B23CDB-ACA5-ACBC-AC3E-AD2B49997A5A}"/>
              </a:ext>
            </a:extLst>
          </p:cNvPr>
          <p:cNvSpPr>
            <a:spLocks noGrp="1"/>
          </p:cNvSpPr>
          <p:nvPr>
            <p:ph type="sldNum" sz="quarter" idx="12"/>
          </p:nvPr>
        </p:nvSpPr>
        <p:spPr/>
        <p:txBody>
          <a:bodyPr/>
          <a:lstStyle/>
          <a:p>
            <a:fld id="{2F4F2BAB-4505-49E2-B27A-4CAAD9C0F52F}" type="slidenum">
              <a:rPr lang="es-CL" smtClean="0"/>
              <a:t>52</a:t>
            </a:fld>
            <a:endParaRPr lang="es-CL"/>
          </a:p>
        </p:txBody>
      </p:sp>
    </p:spTree>
    <p:extLst>
      <p:ext uri="{BB962C8B-B14F-4D97-AF65-F5344CB8AC3E}">
        <p14:creationId xmlns:p14="http://schemas.microsoft.com/office/powerpoint/2010/main" val="2124428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538950" y="1138982"/>
            <a:ext cx="11439083" cy="822726"/>
          </a:xfrm>
          <a:prstGeom prst="rect">
            <a:avLst/>
          </a:prstGeom>
        </p:spPr>
        <p:txBody>
          <a:bodyPr wrap="square">
            <a:spAutoFit/>
          </a:bodyPr>
          <a:lstStyle/>
          <a:p>
            <a:pPr lvl="0" algn="just">
              <a:lnSpc>
                <a:spcPct val="150000"/>
              </a:lnSpc>
            </a:pPr>
            <a:r>
              <a:rPr lang="es-ES" sz="1100" dirty="0">
                <a:solidFill>
                  <a:schemeClr val="bg1"/>
                </a:solidFill>
                <a:latin typeface="Arial" panose="020B0604020202020204" pitchFamily="34" charset="0"/>
                <a:cs typeface="Arial" panose="020B0604020202020204" pitchFamily="34" charset="0"/>
              </a:rPr>
              <a:t>	A través del Sistema de Posicionamiento Automático, se monitorea el movimiento de las naves en las </a:t>
            </a:r>
            <a:r>
              <a:rPr lang="es-ES" sz="1100" dirty="0" err="1">
                <a:solidFill>
                  <a:schemeClr val="bg1"/>
                </a:solidFill>
                <a:latin typeface="Arial" panose="020B0604020202020204" pitchFamily="34" charset="0"/>
                <a:cs typeface="Arial" panose="020B0604020202020204" pitchFamily="34" charset="0"/>
              </a:rPr>
              <a:t>AMPs</a:t>
            </a:r>
            <a:r>
              <a:rPr lang="es-ES" sz="1100" dirty="0">
                <a:solidFill>
                  <a:schemeClr val="bg1"/>
                </a:solidFill>
                <a:latin typeface="Arial" panose="020B0604020202020204" pitchFamily="34" charset="0"/>
                <a:cs typeface="Arial" panose="020B0604020202020204" pitchFamily="34" charset="0"/>
              </a:rPr>
              <a:t>, objeto verificar que éstas sólo realicen tránsito y no se desarrolle actividad pesquera.</a:t>
            </a:r>
          </a:p>
          <a:p>
            <a:pPr lvl="0" algn="just">
              <a:lnSpc>
                <a:spcPct val="150000"/>
              </a:lnSpc>
            </a:pPr>
            <a:r>
              <a:rPr lang="es-ES" sz="1100" dirty="0">
                <a:solidFill>
                  <a:schemeClr val="bg1"/>
                </a:solidFill>
                <a:latin typeface="Arial" panose="020B0604020202020204" pitchFamily="34" charset="0"/>
                <a:cs typeface="Arial" panose="020B0604020202020204" pitchFamily="34" charset="0"/>
              </a:rPr>
              <a:t>	El detalle de los movimientos por tipo de nave es el que se resume en la siguiente Tabla. </a:t>
            </a:r>
          </a:p>
        </p:txBody>
      </p:sp>
      <p:grpSp>
        <p:nvGrpSpPr>
          <p:cNvPr id="4" name="Grupo 3">
            <a:extLst>
              <a:ext uri="{FF2B5EF4-FFF2-40B4-BE49-F238E27FC236}">
                <a16:creationId xmlns:a16="http://schemas.microsoft.com/office/drawing/2014/main" id="{4E2023D4-8CF1-6B57-C7FC-835D4AA45960}"/>
              </a:ext>
            </a:extLst>
          </p:cNvPr>
          <p:cNvGrpSpPr/>
          <p:nvPr/>
        </p:nvGrpSpPr>
        <p:grpSpPr>
          <a:xfrm>
            <a:off x="1494663" y="4033049"/>
            <a:ext cx="9202674" cy="2213480"/>
            <a:chOff x="1071163" y="4033049"/>
            <a:chExt cx="9202674" cy="2213480"/>
          </a:xfrm>
        </p:grpSpPr>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63" y="4033049"/>
              <a:ext cx="1903777" cy="2206800"/>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934" y="4033049"/>
              <a:ext cx="3316434" cy="2206800"/>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363" y="4033049"/>
              <a:ext cx="3326474" cy="2213480"/>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grpSp>
        <p:nvGrpSpPr>
          <p:cNvPr id="6" name="Grupo 5">
            <a:extLst>
              <a:ext uri="{FF2B5EF4-FFF2-40B4-BE49-F238E27FC236}">
                <a16:creationId xmlns:a16="http://schemas.microsoft.com/office/drawing/2014/main" id="{3CF12C3D-9149-0C79-8356-B8B28360307C}"/>
              </a:ext>
            </a:extLst>
          </p:cNvPr>
          <p:cNvGrpSpPr/>
          <p:nvPr/>
        </p:nvGrpSpPr>
        <p:grpSpPr>
          <a:xfrm>
            <a:off x="2713494" y="2075181"/>
            <a:ext cx="6765013" cy="1788310"/>
            <a:chOff x="2713494" y="2075181"/>
            <a:chExt cx="6765013" cy="1788310"/>
          </a:xfrm>
        </p:grpSpPr>
        <p:sp>
          <p:nvSpPr>
            <p:cNvPr id="18" name="Rectángulo 17"/>
            <p:cNvSpPr/>
            <p:nvPr/>
          </p:nvSpPr>
          <p:spPr>
            <a:xfrm>
              <a:off x="2713494" y="2075181"/>
              <a:ext cx="4022016"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21</a:t>
              </a:r>
              <a:r>
                <a:rPr lang="es-ES" sz="1100" b="1" i="1" dirty="0" smtClean="0">
                  <a:solidFill>
                    <a:schemeClr val="accent4"/>
                  </a:solidFill>
                  <a:latin typeface="Arial" panose="020B0604020202020204" pitchFamily="34" charset="0"/>
                  <a:cs typeface="Arial" panose="020B0604020202020204" pitchFamily="34" charset="0"/>
                </a:rPr>
                <a:t>: </a:t>
              </a:r>
              <a:r>
                <a:rPr lang="es-ES" sz="1100" b="1" i="1" dirty="0">
                  <a:solidFill>
                    <a:schemeClr val="accent4"/>
                  </a:solidFill>
                  <a:latin typeface="Arial" panose="020B0604020202020204" pitchFamily="34" charset="0"/>
                  <a:cs typeface="Arial" panose="020B0604020202020204" pitchFamily="34" charset="0"/>
                </a:rPr>
                <a:t>Ingreso de naves a las </a:t>
              </a:r>
              <a:r>
                <a:rPr lang="es-ES" sz="1100" b="1" i="1" dirty="0" err="1">
                  <a:solidFill>
                    <a:schemeClr val="accent4"/>
                  </a:solidFill>
                  <a:latin typeface="Arial" panose="020B0604020202020204" pitchFamily="34" charset="0"/>
                  <a:cs typeface="Arial" panose="020B0604020202020204" pitchFamily="34" charset="0"/>
                </a:rPr>
                <a:t>AMPs</a:t>
              </a:r>
              <a:endParaRPr lang="es-CL" sz="1100" b="1" i="1" dirty="0">
                <a:solidFill>
                  <a:schemeClr val="accent4"/>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47F43C24-7638-4C08-680D-8DEF58241FBD}"/>
                </a:ext>
              </a:extLst>
            </p:cNvPr>
            <p:cNvSpPr/>
            <p:nvPr/>
          </p:nvSpPr>
          <p:spPr>
            <a:xfrm>
              <a:off x="2713494" y="2658421"/>
              <a:ext cx="6765013" cy="120507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p:cNvPicPr/>
            <p:nvPr/>
          </p:nvPicPr>
          <p:blipFill>
            <a:blip r:embed="rId6">
              <a:extLst>
                <a:ext uri="{28A0092B-C50C-407E-A947-70E740481C1C}">
                  <a14:useLocalDpi xmlns:a14="http://schemas.microsoft.com/office/drawing/2010/main" val="0"/>
                </a:ext>
              </a:extLst>
            </a:blip>
            <a:srcRect/>
            <a:stretch>
              <a:fillRect/>
            </a:stretch>
          </p:blipFill>
          <p:spPr bwMode="auto">
            <a:xfrm>
              <a:off x="2713494" y="2360155"/>
              <a:ext cx="6765013" cy="1503336"/>
            </a:xfrm>
            <a:prstGeom prst="rect">
              <a:avLst/>
            </a:prstGeom>
            <a:noFill/>
            <a:ln>
              <a:noFill/>
            </a:ln>
          </p:spPr>
        </p:pic>
      </p:grpSp>
      <p:sp>
        <p:nvSpPr>
          <p:cNvPr id="20" name="Marcador de número de diapositiva 19">
            <a:extLst>
              <a:ext uri="{FF2B5EF4-FFF2-40B4-BE49-F238E27FC236}">
                <a16:creationId xmlns:a16="http://schemas.microsoft.com/office/drawing/2014/main" id="{B0AFFB37-4F13-D3B3-10C7-9E87BF73AFE2}"/>
              </a:ext>
            </a:extLst>
          </p:cNvPr>
          <p:cNvSpPr>
            <a:spLocks noGrp="1"/>
          </p:cNvSpPr>
          <p:nvPr>
            <p:ph type="sldNum" sz="quarter" idx="12"/>
          </p:nvPr>
        </p:nvSpPr>
        <p:spPr/>
        <p:txBody>
          <a:bodyPr/>
          <a:lstStyle/>
          <a:p>
            <a:fld id="{2F4F2BAB-4505-49E2-B27A-4CAAD9C0F52F}" type="slidenum">
              <a:rPr lang="es-CL" smtClean="0"/>
              <a:t>53</a:t>
            </a:fld>
            <a:endParaRPr lang="es-CL"/>
          </a:p>
        </p:txBody>
      </p:sp>
    </p:spTree>
    <p:extLst>
      <p:ext uri="{BB962C8B-B14F-4D97-AF65-F5344CB8AC3E}">
        <p14:creationId xmlns:p14="http://schemas.microsoft.com/office/powerpoint/2010/main" val="1412337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427931" y="1317135"/>
            <a:ext cx="11336138" cy="1153586"/>
          </a:xfrm>
          <a:prstGeom prst="rect">
            <a:avLst/>
          </a:prstGeom>
        </p:spPr>
        <p:txBody>
          <a:bodyPr wrap="square">
            <a:spAutoFit/>
          </a:bodyPr>
          <a:lstStyle/>
          <a:p>
            <a:pPr algn="just">
              <a:lnSpc>
                <a:spcPct val="150000"/>
              </a:lnSpc>
              <a:spcAft>
                <a:spcPts val="600"/>
              </a:spcAft>
            </a:pPr>
            <a:r>
              <a:rPr lang="es-ES" sz="1100" dirty="0">
                <a:solidFill>
                  <a:schemeClr val="bg1"/>
                </a:solidFill>
                <a:latin typeface="Arial" panose="020B0604020202020204" pitchFamily="34" charset="0"/>
                <a:ea typeface="Calibri" panose="020F0502020204030204" pitchFamily="34" charset="0"/>
                <a:cs typeface="Arial" panose="020B0604020202020204" pitchFamily="34" charset="0"/>
              </a:rPr>
              <a:t>	En el marco de la Comisión para la Conservación de los Recursos Vivos Marinos Antárticos (CCAMLR) y en el compromiso permanente de la Armada por cumplir de la mejor manera la tarea de la fiscalización pesquera y el combate a la pesca ilegal, el año 2024 fueron formados los primeros observadores CCAMLR.</a:t>
            </a:r>
            <a:endParaRPr lang="es-CL"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600"/>
              </a:spcAft>
            </a:pPr>
            <a:r>
              <a:rPr lang="es-ES" sz="1100" dirty="0">
                <a:solidFill>
                  <a:schemeClr val="bg1"/>
                </a:solidFill>
                <a:latin typeface="Arial" panose="020B0604020202020204" pitchFamily="34" charset="0"/>
                <a:ea typeface="Calibri" panose="020F0502020204030204" pitchFamily="34" charset="0"/>
                <a:cs typeface="Arial" panose="020B0604020202020204" pitchFamily="34" charset="0"/>
              </a:rPr>
              <a:t>	Si bien, desde el año 2012 el Estado de Chile ha efectuado inspecciones en mar en el Océano Austral a buques pesqueros de bandera extranjera, convirtiéndose en un referente en este tipo de actividades, no contaba con personal capacitado efectuar monitoreo, control y vigilancia de las actividades pesqueras a través de unidades aeronavales.</a:t>
            </a:r>
            <a:endParaRPr lang="es-CL"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1" name="Imagen 20"/>
          <p:cNvPicPr/>
          <p:nvPr/>
        </p:nvPicPr>
        <p:blipFill>
          <a:blip r:embed="rId3" cstate="print">
            <a:extLst>
              <a:ext uri="{28A0092B-C50C-407E-A947-70E740481C1C}">
                <a14:useLocalDpi xmlns:a14="http://schemas.microsoft.com/office/drawing/2010/main" val="0"/>
              </a:ext>
            </a:extLst>
          </a:blip>
          <a:stretch>
            <a:fillRect/>
          </a:stretch>
        </p:blipFill>
        <p:spPr>
          <a:xfrm>
            <a:off x="3413900" y="2739580"/>
            <a:ext cx="5364200" cy="3295399"/>
          </a:xfrm>
          <a:prstGeom prst="rect">
            <a:avLst/>
          </a:prstGeom>
        </p:spPr>
      </p:pic>
      <p:sp>
        <p:nvSpPr>
          <p:cNvPr id="3" name="Rectángulo 2">
            <a:extLst>
              <a:ext uri="{FF2B5EF4-FFF2-40B4-BE49-F238E27FC236}">
                <a16:creationId xmlns:a16="http://schemas.microsoft.com/office/drawing/2014/main" id="{49782C21-62BA-6671-2E2B-8089109F4E75}"/>
              </a:ext>
            </a:extLst>
          </p:cNvPr>
          <p:cNvSpPr/>
          <p:nvPr/>
        </p:nvSpPr>
        <p:spPr>
          <a:xfrm>
            <a:off x="1577770" y="917025"/>
            <a:ext cx="9036460"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ES" sz="2000" b="1" i="1" dirty="0">
                <a:solidFill>
                  <a:schemeClr val="accent4"/>
                </a:solidFill>
                <a:latin typeface="Arial" panose="020B0604020202020204" pitchFamily="34" charset="0"/>
                <a:cs typeface="Arial" panose="020B0604020202020204" pitchFamily="34" charset="0"/>
              </a:rPr>
              <a:t>HITO 2025</a:t>
            </a:r>
            <a:endParaRPr lang="es-CL" sz="2000" b="1" i="1" dirty="0">
              <a:solidFill>
                <a:schemeClr val="accent4"/>
              </a:solidFill>
              <a:latin typeface="Arial" panose="020B0604020202020204" pitchFamily="34" charset="0"/>
              <a:cs typeface="Arial" panose="020B0604020202020204" pitchFamily="34" charset="0"/>
            </a:endParaRPr>
          </a:p>
        </p:txBody>
      </p:sp>
      <p:sp>
        <p:nvSpPr>
          <p:cNvPr id="13" name="Marcador de número de diapositiva 12">
            <a:extLst>
              <a:ext uri="{FF2B5EF4-FFF2-40B4-BE49-F238E27FC236}">
                <a16:creationId xmlns:a16="http://schemas.microsoft.com/office/drawing/2014/main" id="{3AEF4759-BA99-408A-B3F2-30B2FFC57219}"/>
              </a:ext>
            </a:extLst>
          </p:cNvPr>
          <p:cNvSpPr>
            <a:spLocks noGrp="1"/>
          </p:cNvSpPr>
          <p:nvPr>
            <p:ph type="sldNum" sz="quarter" idx="12"/>
          </p:nvPr>
        </p:nvSpPr>
        <p:spPr/>
        <p:txBody>
          <a:bodyPr/>
          <a:lstStyle/>
          <a:p>
            <a:fld id="{2F4F2BAB-4505-49E2-B27A-4CAAD9C0F52F}" type="slidenum">
              <a:rPr lang="es-CL" smtClean="0"/>
              <a:t>54</a:t>
            </a:fld>
            <a:endParaRPr lang="es-CL"/>
          </a:p>
        </p:txBody>
      </p:sp>
    </p:spTree>
    <p:extLst>
      <p:ext uri="{BB962C8B-B14F-4D97-AF65-F5344CB8AC3E}">
        <p14:creationId xmlns:p14="http://schemas.microsoft.com/office/powerpoint/2010/main" val="2521595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p:cNvPicPr/>
          <p:nvPr/>
        </p:nvPicPr>
        <p:blipFill>
          <a:blip r:embed="rId3" cstate="print">
            <a:extLst>
              <a:ext uri="{28A0092B-C50C-407E-A947-70E740481C1C}">
                <a14:useLocalDpi xmlns:a14="http://schemas.microsoft.com/office/drawing/2010/main" val="0"/>
              </a:ext>
            </a:extLst>
          </a:blip>
          <a:stretch>
            <a:fillRect/>
          </a:stretch>
        </p:blipFill>
        <p:spPr>
          <a:xfrm>
            <a:off x="7335100" y="2336331"/>
            <a:ext cx="4280673" cy="2853343"/>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p:cNvSpPr/>
          <p:nvPr/>
        </p:nvSpPr>
        <p:spPr>
          <a:xfrm>
            <a:off x="379486" y="1161259"/>
            <a:ext cx="11433028" cy="600164"/>
          </a:xfrm>
          <a:prstGeom prst="rect">
            <a:avLst/>
          </a:prstGeom>
        </p:spPr>
        <p:txBody>
          <a:bodyPr wrap="square">
            <a:spAutoFit/>
          </a:bodyPr>
          <a:lstStyle/>
          <a:p>
            <a:pPr algn="just">
              <a:lnSpc>
                <a:spcPct val="150000"/>
              </a:lnSpc>
              <a:spcAft>
                <a:spcPts val="600"/>
              </a:spcAft>
            </a:pPr>
            <a:r>
              <a:rPr lang="es-ES" sz="1100" dirty="0">
                <a:solidFill>
                  <a:schemeClr val="bg1"/>
                </a:solidFill>
                <a:latin typeface="Arial" panose="020B0604020202020204" pitchFamily="34" charset="0"/>
                <a:ea typeface="Calibri" panose="020F0502020204030204" pitchFamily="34" charset="0"/>
                <a:cs typeface="Arial" panose="020B0604020202020204" pitchFamily="34" charset="0"/>
              </a:rPr>
              <a:t>En este contexto, el día 13 y 22 de noviembre se llevó a cabo dicha instrucción y el 07 y 13 de diciembre se efectuaron las exploraciones marítimas al área del Convenio, lo cual permitió monitorear el área, sin detectar presencia de buques pesqueros, ni artes y aparejos de pesca abandonados o perdidos (Tabla N° </a:t>
            </a:r>
            <a:r>
              <a:rPr lang="es-ES" sz="1100" dirty="0" smtClean="0">
                <a:solidFill>
                  <a:schemeClr val="bg1"/>
                </a:solidFill>
                <a:latin typeface="Arial" panose="020B0604020202020204" pitchFamily="34" charset="0"/>
                <a:ea typeface="Calibri" panose="020F0502020204030204" pitchFamily="34" charset="0"/>
                <a:cs typeface="Arial" panose="020B0604020202020204" pitchFamily="34" charset="0"/>
              </a:rPr>
              <a:t>22</a:t>
            </a:r>
            <a:r>
              <a:rPr lang="es-ES" sz="11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s-CL"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E95954D0-D767-2FEC-C8F3-3729EFD09212}"/>
              </a:ext>
            </a:extLst>
          </p:cNvPr>
          <p:cNvGrpSpPr/>
          <p:nvPr/>
        </p:nvGrpSpPr>
        <p:grpSpPr>
          <a:xfrm>
            <a:off x="465450" y="2074721"/>
            <a:ext cx="6183566" cy="3698946"/>
            <a:chOff x="465450" y="2074721"/>
            <a:chExt cx="6183566" cy="3698946"/>
          </a:xfrm>
        </p:grpSpPr>
        <p:sp>
          <p:nvSpPr>
            <p:cNvPr id="9" name="Rectángulo 8"/>
            <p:cNvSpPr/>
            <p:nvPr/>
          </p:nvSpPr>
          <p:spPr>
            <a:xfrm>
              <a:off x="465450" y="2074721"/>
              <a:ext cx="3493668" cy="261610"/>
            </a:xfrm>
            <a:prstGeom prst="rect">
              <a:avLst/>
            </a:prstGeom>
          </p:spPr>
          <p:txBody>
            <a:bodyPr wrap="square">
              <a:spAutoFit/>
            </a:bodyPr>
            <a:lstStyle/>
            <a:p>
              <a:r>
                <a:rPr lang="es-ES" sz="1100" b="1" i="1" dirty="0">
                  <a:solidFill>
                    <a:schemeClr val="accent4"/>
                  </a:solidFill>
                  <a:latin typeface="Arial" panose="020B0604020202020204" pitchFamily="34" charset="0"/>
                  <a:cs typeface="Arial" panose="020B0604020202020204" pitchFamily="34" charset="0"/>
                </a:rPr>
                <a:t>Tabla N° </a:t>
              </a:r>
              <a:r>
                <a:rPr lang="es-ES" sz="1100" b="1" i="1" dirty="0" smtClean="0">
                  <a:solidFill>
                    <a:schemeClr val="accent4"/>
                  </a:solidFill>
                  <a:latin typeface="Arial" panose="020B0604020202020204" pitchFamily="34" charset="0"/>
                  <a:cs typeface="Arial" panose="020B0604020202020204" pitchFamily="34" charset="0"/>
                </a:rPr>
                <a:t>22: </a:t>
              </a:r>
              <a:r>
                <a:rPr lang="es-ES" sz="1100" b="1" i="1" dirty="0">
                  <a:solidFill>
                    <a:schemeClr val="accent4"/>
                  </a:solidFill>
                  <a:latin typeface="Arial" panose="020B0604020202020204" pitchFamily="34" charset="0"/>
                  <a:cs typeface="Arial" panose="020B0604020202020204" pitchFamily="34" charset="0"/>
                </a:rPr>
                <a:t>Exploraciones aeromarítimas.</a:t>
              </a:r>
              <a:endParaRPr lang="es-CL" sz="1100" b="1" i="1" dirty="0">
                <a:solidFill>
                  <a:schemeClr val="accent4"/>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C53B609F-5036-972D-8BE7-4D252718E5CA}"/>
                </a:ext>
              </a:extLst>
            </p:cNvPr>
            <p:cNvSpPr/>
            <p:nvPr/>
          </p:nvSpPr>
          <p:spPr>
            <a:xfrm>
              <a:off x="3009648" y="2815868"/>
              <a:ext cx="3630659" cy="294909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50" y="2345040"/>
              <a:ext cx="6183566" cy="3428627"/>
            </a:xfrm>
            <a:prstGeom prst="rect">
              <a:avLst/>
            </a:prstGeom>
            <a:noFill/>
            <a:ln>
              <a:noFill/>
            </a:ln>
          </p:spPr>
        </p:pic>
      </p:grpSp>
      <p:sp>
        <p:nvSpPr>
          <p:cNvPr id="17" name="Marcador de número de diapositiva 16">
            <a:extLst>
              <a:ext uri="{FF2B5EF4-FFF2-40B4-BE49-F238E27FC236}">
                <a16:creationId xmlns:a16="http://schemas.microsoft.com/office/drawing/2014/main" id="{A7C36A42-BFFA-0949-7CF2-D6A30F0CA6B1}"/>
              </a:ext>
            </a:extLst>
          </p:cNvPr>
          <p:cNvSpPr>
            <a:spLocks noGrp="1"/>
          </p:cNvSpPr>
          <p:nvPr>
            <p:ph type="sldNum" sz="quarter" idx="12"/>
          </p:nvPr>
        </p:nvSpPr>
        <p:spPr/>
        <p:txBody>
          <a:bodyPr/>
          <a:lstStyle/>
          <a:p>
            <a:fld id="{2F4F2BAB-4505-49E2-B27A-4CAAD9C0F52F}" type="slidenum">
              <a:rPr lang="es-CL" smtClean="0"/>
              <a:t>55</a:t>
            </a:fld>
            <a:endParaRPr lang="es-CL"/>
          </a:p>
        </p:txBody>
      </p:sp>
    </p:spTree>
    <p:extLst>
      <p:ext uri="{BB962C8B-B14F-4D97-AF65-F5344CB8AC3E}">
        <p14:creationId xmlns:p14="http://schemas.microsoft.com/office/powerpoint/2010/main" val="4053417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467293" y="1196887"/>
            <a:ext cx="11257415" cy="1166088"/>
          </a:xfrm>
          <a:prstGeom prst="rect">
            <a:avLst/>
          </a:prstGeom>
        </p:spPr>
        <p:txBody>
          <a:bodyPr wrap="square">
            <a:spAutoFit/>
          </a:bodyPr>
          <a:lstStyle/>
          <a:p>
            <a:pPr algn="just">
              <a:lnSpc>
                <a:spcPct val="150000"/>
              </a:lnSpc>
              <a:spcAft>
                <a:spcPts val="600"/>
              </a:spcAft>
            </a:pPr>
            <a:r>
              <a:rPr lang="es-ES" sz="1200" dirty="0">
                <a:solidFill>
                  <a:schemeClr val="bg1"/>
                </a:solidFill>
                <a:latin typeface="Arial" panose="020B0604020202020204" pitchFamily="34" charset="0"/>
                <a:ea typeface="Calibri" panose="020F0502020204030204" pitchFamily="34" charset="0"/>
                <a:cs typeface="Arial" panose="020B0604020202020204" pitchFamily="34" charset="0"/>
              </a:rPr>
              <a:t>Por lo anterior, el año 2024, la Institución efectuó la primera instrucción y capacitación al personal del Escuadrón de Exploración Aeromarítima VP-1, actividad que les permitió familiarizarse con este convenio internacional y aprender a tomar registros y la forma de contactarse radialmente con los buques avistados, mediante un protocolo de comunicación estandarizado. Asimismo, en caso de detectar algún incumplimiento, conocer el procedimiento a seguir. Asimismo, podrán monitorear el área para detectar aparejos de pesca abandonados o perdidos.</a:t>
            </a:r>
            <a:endParaRPr lang="es-CL" sz="1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B5C6CDC4-9613-4593-CF2E-BF9861FAF442}"/>
              </a:ext>
            </a:extLst>
          </p:cNvPr>
          <p:cNvGrpSpPr/>
          <p:nvPr/>
        </p:nvGrpSpPr>
        <p:grpSpPr>
          <a:xfrm>
            <a:off x="1879087" y="2848771"/>
            <a:ext cx="8433826" cy="3106082"/>
            <a:chOff x="2200709" y="2848771"/>
            <a:chExt cx="8433826" cy="3106082"/>
          </a:xfrm>
        </p:grpSpPr>
        <p:pic>
          <p:nvPicPr>
            <p:cNvPr id="10" name="Imagen 9"/>
            <p:cNvPicPr/>
            <p:nvPr/>
          </p:nvPicPr>
          <p:blipFill rotWithShape="1">
            <a:blip r:embed="rId3" cstate="print">
              <a:extLst>
                <a:ext uri="{28A0092B-C50C-407E-A947-70E740481C1C}">
                  <a14:useLocalDpi xmlns:a14="http://schemas.microsoft.com/office/drawing/2010/main" val="0"/>
                </a:ext>
              </a:extLst>
            </a:blip>
            <a:srcRect t="32757" r="11187" b="13987"/>
            <a:stretch/>
          </p:blipFill>
          <p:spPr bwMode="auto">
            <a:xfrm>
              <a:off x="2200709" y="2848771"/>
              <a:ext cx="3727751" cy="3106082"/>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2" name="Imagen 11"/>
            <p:cNvPicPr/>
            <p:nvPr/>
          </p:nvPicPr>
          <p:blipFill rotWithShape="1">
            <a:blip r:embed="rId4" cstate="print">
              <a:extLst>
                <a:ext uri="{28A0092B-C50C-407E-A947-70E740481C1C}">
                  <a14:useLocalDpi xmlns:a14="http://schemas.microsoft.com/office/drawing/2010/main" val="0"/>
                </a:ext>
              </a:extLst>
            </a:blip>
            <a:srcRect t="8720" r="4546"/>
            <a:stretch/>
          </p:blipFill>
          <p:spPr bwMode="auto">
            <a:xfrm>
              <a:off x="6529765" y="2848771"/>
              <a:ext cx="4104770" cy="3106082"/>
            </a:xfrm>
            <a:prstGeom prst="rect">
              <a:avLst/>
            </a:prstGeom>
            <a:ln w="19050" cap="rnd">
              <a:solidFill>
                <a:schemeClr val="bg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grpSp>
      <p:sp>
        <p:nvSpPr>
          <p:cNvPr id="15" name="Marcador de número de diapositiva 14">
            <a:extLst>
              <a:ext uri="{FF2B5EF4-FFF2-40B4-BE49-F238E27FC236}">
                <a16:creationId xmlns:a16="http://schemas.microsoft.com/office/drawing/2014/main" id="{D39AFFDA-0F2C-AD4C-0C96-2BA95381DF66}"/>
              </a:ext>
            </a:extLst>
          </p:cNvPr>
          <p:cNvSpPr>
            <a:spLocks noGrp="1"/>
          </p:cNvSpPr>
          <p:nvPr>
            <p:ph type="sldNum" sz="quarter" idx="12"/>
          </p:nvPr>
        </p:nvSpPr>
        <p:spPr/>
        <p:txBody>
          <a:bodyPr/>
          <a:lstStyle/>
          <a:p>
            <a:fld id="{2F4F2BAB-4505-49E2-B27A-4CAAD9C0F52F}" type="slidenum">
              <a:rPr lang="es-CL" smtClean="0"/>
              <a:t>56</a:t>
            </a:fld>
            <a:endParaRPr lang="es-CL"/>
          </a:p>
        </p:txBody>
      </p:sp>
    </p:spTree>
    <p:extLst>
      <p:ext uri="{BB962C8B-B14F-4D97-AF65-F5344CB8AC3E}">
        <p14:creationId xmlns:p14="http://schemas.microsoft.com/office/powerpoint/2010/main" val="845189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8F24F2-8C33-9255-BE5C-DFAB06274871}"/>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E59A0F6-9A06-0C76-36BD-B6BA5C300633}"/>
              </a:ext>
            </a:extLst>
          </p:cNvPr>
          <p:cNvSpPr txBox="1"/>
          <p:nvPr/>
        </p:nvSpPr>
        <p:spPr>
          <a:xfrm>
            <a:off x="1621097" y="2216119"/>
            <a:ext cx="4881303" cy="830997"/>
          </a:xfrm>
          <a:prstGeom prst="rect">
            <a:avLst/>
          </a:prstGeom>
          <a:noFill/>
        </p:spPr>
        <p:txBody>
          <a:bodyPr wrap="square" rtlCol="0">
            <a:spAutoFit/>
          </a:bodyPr>
          <a:lstStyle/>
          <a:p>
            <a:pPr algn="r"/>
            <a:r>
              <a:rPr lang="es-CL" sz="3200" b="1" i="1" dirty="0">
                <a:solidFill>
                  <a:srgbClr val="FFC000"/>
                </a:solidFill>
                <a:latin typeface="Arial" panose="020B0604020202020204" pitchFamily="34" charset="0"/>
                <a:ea typeface="Noto Sans" panose="020B0502040504020204" pitchFamily="34" charset="0"/>
                <a:cs typeface="Arial" panose="020B0604020202020204" pitchFamily="34" charset="0"/>
              </a:rPr>
              <a:t>PALABRAS AL CIERRE</a:t>
            </a:r>
          </a:p>
          <a:p>
            <a:pPr algn="r"/>
            <a:endParaRPr lang="es-CL" sz="1400" b="1" i="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 name="Rectángulo 1">
            <a:extLst>
              <a:ext uri="{FF2B5EF4-FFF2-40B4-BE49-F238E27FC236}">
                <a16:creationId xmlns:a16="http://schemas.microsoft.com/office/drawing/2014/main" id="{91975B1D-3E27-9A4E-7664-402A066765A4}"/>
              </a:ext>
            </a:extLst>
          </p:cNvPr>
          <p:cNvSpPr/>
          <p:nvPr/>
        </p:nvSpPr>
        <p:spPr>
          <a:xfrm>
            <a:off x="1028993" y="2850777"/>
            <a:ext cx="5473407" cy="1443087"/>
          </a:xfrm>
          <a:prstGeom prst="rect">
            <a:avLst/>
          </a:prstGeom>
        </p:spPr>
        <p:txBody>
          <a:bodyPr wrap="square">
            <a:spAutoFit/>
          </a:bodyPr>
          <a:lstStyle/>
          <a:p>
            <a:pPr algn="just">
              <a:lnSpc>
                <a:spcPct val="150000"/>
              </a:lnSpc>
            </a:pPr>
            <a:r>
              <a:rPr lang="es-ES" sz="1200" dirty="0">
                <a:solidFill>
                  <a:schemeClr val="bg1"/>
                </a:solidFill>
                <a:latin typeface="Arial" panose="020B0604020202020204" pitchFamily="34" charset="0"/>
                <a:cs typeface="Arial" panose="020B0604020202020204" pitchFamily="34" charset="0"/>
              </a:rPr>
              <a:t>Concluyó otro año y logramos concretar algunos desafíos, siempre con el espíritu de superación para hacer mejor las cosas. Sin duda la tarea no es fácil, la pesca ilegal es una actividad lucrativa que debemos disuadir y contra la cual debemos luchar, pero tenemos la convicción que el compromiso de nuestro personal es fundamental para lograr este propósito.</a:t>
            </a:r>
            <a:endParaRPr lang="es-CL" sz="1200" dirty="0">
              <a:solidFill>
                <a:schemeClr val="bg1"/>
              </a:solidFill>
              <a:latin typeface="Arial" panose="020B0604020202020204" pitchFamily="34" charset="0"/>
              <a:cs typeface="Arial" panose="020B0604020202020204" pitchFamily="34" charset="0"/>
            </a:endParaRPr>
          </a:p>
        </p:txBody>
      </p:sp>
      <p:sp>
        <p:nvSpPr>
          <p:cNvPr id="12" name="Marcador de número de diapositiva 11">
            <a:extLst>
              <a:ext uri="{FF2B5EF4-FFF2-40B4-BE49-F238E27FC236}">
                <a16:creationId xmlns:a16="http://schemas.microsoft.com/office/drawing/2014/main" id="{FADCAE4C-34EB-C405-0EC0-601EA02C8922}"/>
              </a:ext>
            </a:extLst>
          </p:cNvPr>
          <p:cNvSpPr>
            <a:spLocks noGrp="1"/>
          </p:cNvSpPr>
          <p:nvPr>
            <p:ph type="sldNum" sz="quarter" idx="12"/>
          </p:nvPr>
        </p:nvSpPr>
        <p:spPr/>
        <p:txBody>
          <a:bodyPr/>
          <a:lstStyle/>
          <a:p>
            <a:fld id="{2F4F2BAB-4505-49E2-B27A-4CAAD9C0F52F}" type="slidenum">
              <a:rPr lang="es-CL" smtClean="0"/>
              <a:t>57</a:t>
            </a:fld>
            <a:endParaRPr lang="es-CL"/>
          </a:p>
        </p:txBody>
      </p:sp>
    </p:spTree>
    <p:extLst>
      <p:ext uri="{BB962C8B-B14F-4D97-AF65-F5344CB8AC3E}">
        <p14:creationId xmlns:p14="http://schemas.microsoft.com/office/powerpoint/2010/main" val="211228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3489478" y="3087990"/>
            <a:ext cx="1874231" cy="253916"/>
          </a:xfrm>
          <a:prstGeom prst="rect">
            <a:avLst/>
          </a:prstGeom>
        </p:spPr>
        <p:txBody>
          <a:bodyPr wrap="none">
            <a:spAutoFit/>
          </a:bodyPr>
          <a:lstStyle/>
          <a:p>
            <a:r>
              <a:rPr lang="es-CL" sz="105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scadia Code Light" panose="020B0609020000020004" pitchFamily="49" charset="0"/>
                <a:cs typeface="Arial" panose="020B0604020202020204" pitchFamily="34" charset="0"/>
              </a:rPr>
              <a:t>VISIÓN  Y COMPROMISO </a:t>
            </a:r>
          </a:p>
        </p:txBody>
      </p:sp>
      <p:sp>
        <p:nvSpPr>
          <p:cNvPr id="24" name="Rectángulo 23"/>
          <p:cNvSpPr/>
          <p:nvPr/>
        </p:nvSpPr>
        <p:spPr>
          <a:xfrm>
            <a:off x="3489478" y="1444365"/>
            <a:ext cx="8397722" cy="1448795"/>
          </a:xfrm>
          <a:prstGeom prst="rect">
            <a:avLst/>
          </a:prstGeom>
        </p:spPr>
        <p:txBody>
          <a:bodyPr wrap="square">
            <a:spAutoFit/>
          </a:bodyPr>
          <a:lstStyle/>
          <a:p>
            <a:pPr algn="just">
              <a:lnSpc>
                <a:spcPct val="150000"/>
              </a:lnSpc>
            </a:pPr>
            <a:r>
              <a:rPr lang="es-CL" sz="100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scadia Code Light" panose="020B0609020000020004" pitchFamily="49" charset="0"/>
                <a:cs typeface="Arial" panose="020B0604020202020204" pitchFamily="34" charset="0"/>
              </a:rPr>
              <a:t>MISIÓN</a:t>
            </a:r>
            <a:endParaRPr lang="es-ES" sz="1000" dirty="0">
              <a:solidFill>
                <a:schemeClr val="bg1"/>
              </a:solidFill>
              <a:latin typeface="Arial" panose="020B0604020202020204" pitchFamily="34" charset="0"/>
              <a:cs typeface="Arial" panose="020B0604020202020204" pitchFamily="34" charset="0"/>
            </a:endParaRPr>
          </a:p>
          <a:p>
            <a:pPr algn="just">
              <a:lnSpc>
                <a:spcPct val="150000"/>
              </a:lnSpc>
            </a:pPr>
            <a:r>
              <a:rPr lang="es-ES" sz="1000" dirty="0">
                <a:solidFill>
                  <a:schemeClr val="bg1"/>
                </a:solidFill>
                <a:latin typeface="Arial" panose="020B0604020202020204" pitchFamily="34" charset="0"/>
                <a:cs typeface="Arial" panose="020B0604020202020204" pitchFamily="34" charset="0"/>
              </a:rPr>
              <a:t>La Dirección General del Territorio Marítimo y de Marina Mercante, es el organismo de alto nivel de la Armada de Chile que, como servicio público del Estado de Chile, cautela el cumplimiento de las leyes y acuerdos internacionales vigentes, para dar seguridad marítima, proteger la vida humana en el mar, zonas fluviales y lacustres; preservar el medio ambiente acuático y los recursos naturales marinos; ejercer la policía marítima y fiscalizar y regular las actividades que se desarrollan en el ámbito marítimo de su jurisdicción, con el propósito de contribuir al desarrollo marítimo de la nación.</a:t>
            </a:r>
            <a:endParaRPr lang="es-CL" sz="1000" dirty="0">
              <a:solidFill>
                <a:schemeClr val="bg1"/>
              </a:solidFill>
              <a:latin typeface="Arial" panose="020B0604020202020204" pitchFamily="34" charset="0"/>
              <a:cs typeface="Arial" panose="020B0604020202020204" pitchFamily="34" charset="0"/>
            </a:endParaRPr>
          </a:p>
        </p:txBody>
      </p:sp>
      <p:sp>
        <p:nvSpPr>
          <p:cNvPr id="17" name="Rectángulo 16"/>
          <p:cNvSpPr/>
          <p:nvPr/>
        </p:nvSpPr>
        <p:spPr>
          <a:xfrm>
            <a:off x="3489478" y="3416394"/>
            <a:ext cx="5560359" cy="547137"/>
          </a:xfrm>
          <a:prstGeom prst="rect">
            <a:avLst/>
          </a:prstGeom>
        </p:spPr>
        <p:txBody>
          <a:bodyPr wrap="square">
            <a:spAutoFit/>
          </a:bodyPr>
          <a:lstStyle/>
          <a:p>
            <a:pPr>
              <a:lnSpc>
                <a:spcPct val="150000"/>
              </a:lnSpc>
            </a:pPr>
            <a:r>
              <a:rPr lang="es-ES" sz="105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scadia Code Light" panose="020B0609020000020004" pitchFamily="49" charset="0"/>
                <a:cs typeface="Arial" panose="020B0604020202020204" pitchFamily="34" charset="0"/>
              </a:rPr>
              <a:t>Carta de Compromiso DIRECTEMAR a los </a:t>
            </a:r>
          </a:p>
          <a:p>
            <a:pPr>
              <a:lnSpc>
                <a:spcPct val="150000"/>
              </a:lnSpc>
            </a:pPr>
            <a:r>
              <a:rPr lang="es-ES" sz="105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scadia Code Light" panose="020B0609020000020004" pitchFamily="49" charset="0"/>
                <a:cs typeface="Arial" panose="020B0604020202020204" pitchFamily="34" charset="0"/>
              </a:rPr>
              <a:t>Usuarios Marítimos y a la Ciudadanía</a:t>
            </a:r>
          </a:p>
        </p:txBody>
      </p:sp>
      <p:sp>
        <p:nvSpPr>
          <p:cNvPr id="2" name="Rectángulo 1"/>
          <p:cNvSpPr/>
          <p:nvPr/>
        </p:nvSpPr>
        <p:spPr>
          <a:xfrm>
            <a:off x="3489478" y="4156833"/>
            <a:ext cx="4070426" cy="1910459"/>
          </a:xfrm>
          <a:prstGeom prst="rect">
            <a:avLst/>
          </a:prstGeom>
        </p:spPr>
        <p:txBody>
          <a:bodyPr wrap="square">
            <a:spAutoFit/>
          </a:bodyPr>
          <a:lstStyle/>
          <a:p>
            <a:pPr algn="ctr">
              <a:lnSpc>
                <a:spcPct val="150000"/>
              </a:lnSpc>
            </a:pPr>
            <a:r>
              <a:rPr lang="es-ES" sz="1000" dirty="0">
                <a:solidFill>
                  <a:schemeClr val="bg1"/>
                </a:solidFill>
                <a:latin typeface="Arial" panose="020B0604020202020204" pitchFamily="34" charset="0"/>
                <a:cs typeface="Arial" panose="020B0604020202020204" pitchFamily="34" charset="0"/>
              </a:rPr>
              <a:t>La Dirección General del Territorio Marítimo y de Marina Mercante para contribuir al desarrollo marítimo de la nación:</a:t>
            </a:r>
          </a:p>
          <a:p>
            <a:pPr algn="ctr">
              <a:lnSpc>
                <a:spcPct val="150000"/>
              </a:lnSpc>
            </a:pPr>
            <a:endParaRPr lang="es-ES" sz="1000" dirty="0">
              <a:solidFill>
                <a:schemeClr val="bg1"/>
              </a:solidFill>
              <a:latin typeface="Arial" panose="020B0604020202020204" pitchFamily="34" charset="0"/>
              <a:cs typeface="Arial" panose="020B0604020202020204" pitchFamily="34" charset="0"/>
            </a:endParaRPr>
          </a:p>
          <a:p>
            <a:pPr marL="128588" indent="-128588" algn="just">
              <a:lnSpc>
                <a:spcPct val="150000"/>
              </a:lnSpc>
              <a:buFont typeface="Wingdings" panose="05000000000000000000" pitchFamily="2" charset="2"/>
              <a:buChar char="ü"/>
            </a:pPr>
            <a:r>
              <a:rPr lang="es-ES" sz="1000" dirty="0">
                <a:solidFill>
                  <a:schemeClr val="bg1"/>
                </a:solidFill>
                <a:latin typeface="Arial" panose="020B0604020202020204" pitchFamily="34" charset="0"/>
                <a:cs typeface="Arial" panose="020B0604020202020204" pitchFamily="34" charset="0"/>
              </a:rPr>
              <a:t>Protege la Vida Humana en el Mar.</a:t>
            </a:r>
          </a:p>
          <a:p>
            <a:pPr marL="128588" indent="-128588" algn="just">
              <a:lnSpc>
                <a:spcPct val="150000"/>
              </a:lnSpc>
              <a:buFont typeface="Wingdings" panose="05000000000000000000" pitchFamily="2" charset="2"/>
              <a:buChar char="ü"/>
            </a:pPr>
            <a:r>
              <a:rPr lang="es-ES" sz="1000" dirty="0">
                <a:solidFill>
                  <a:schemeClr val="bg1"/>
                </a:solidFill>
                <a:latin typeface="Arial" panose="020B0604020202020204" pitchFamily="34" charset="0"/>
                <a:cs typeface="Arial" panose="020B0604020202020204" pitchFamily="34" charset="0"/>
              </a:rPr>
              <a:t>Protege el Medio Ambiente Acuático y los Recursos Naturales Marinos.</a:t>
            </a:r>
          </a:p>
          <a:p>
            <a:pPr marL="128588" indent="-128588" algn="just">
              <a:lnSpc>
                <a:spcPct val="150000"/>
              </a:lnSpc>
              <a:buFont typeface="Wingdings" panose="05000000000000000000" pitchFamily="2" charset="2"/>
              <a:buChar char="ü"/>
            </a:pPr>
            <a:r>
              <a:rPr lang="es-ES" sz="1000" dirty="0">
                <a:solidFill>
                  <a:schemeClr val="bg1"/>
                </a:solidFill>
                <a:latin typeface="Arial" panose="020B0604020202020204" pitchFamily="34" charset="0"/>
                <a:cs typeface="Arial" panose="020B0604020202020204" pitchFamily="34" charset="0"/>
              </a:rPr>
              <a:t>Regula las actividades y cautela el cumplimiento de las leyes y acuerdos internacionales.</a:t>
            </a:r>
          </a:p>
        </p:txBody>
      </p:sp>
      <p:sp>
        <p:nvSpPr>
          <p:cNvPr id="3" name="Rectángulo 2"/>
          <p:cNvSpPr/>
          <p:nvPr/>
        </p:nvSpPr>
        <p:spPr>
          <a:xfrm>
            <a:off x="7671251" y="2920412"/>
            <a:ext cx="3899196" cy="335156"/>
          </a:xfrm>
          <a:prstGeom prst="rect">
            <a:avLst/>
          </a:prstGeom>
        </p:spPr>
        <p:txBody>
          <a:bodyPr wrap="square">
            <a:spAutoFit/>
          </a:bodyPr>
          <a:lstStyle/>
          <a:p>
            <a:pPr algn="ctr">
              <a:lnSpc>
                <a:spcPct val="150000"/>
              </a:lnSpc>
            </a:pPr>
            <a:r>
              <a:rPr lang="es-ES" sz="1200" b="1" dirty="0">
                <a:solidFill>
                  <a:schemeClr val="bg1"/>
                </a:solidFill>
                <a:latin typeface="Arial" panose="020B0604020202020204" pitchFamily="34" charset="0"/>
                <a:cs typeface="Arial" panose="020B0604020202020204" pitchFamily="34" charset="0"/>
              </a:rPr>
              <a:t>"Dar un Servicio Público Marítimo de Excelencia”</a:t>
            </a:r>
          </a:p>
        </p:txBody>
      </p:sp>
      <p:sp>
        <p:nvSpPr>
          <p:cNvPr id="6" name="Rectángulo 5"/>
          <p:cNvSpPr/>
          <p:nvPr/>
        </p:nvSpPr>
        <p:spPr>
          <a:xfrm>
            <a:off x="7876550" y="3062590"/>
            <a:ext cx="3899196" cy="2649351"/>
          </a:xfrm>
          <a:prstGeom prst="rect">
            <a:avLst/>
          </a:prstGeom>
        </p:spPr>
        <p:txBody>
          <a:bodyPr wrap="square">
            <a:spAutoFit/>
          </a:bodyPr>
          <a:lstStyle/>
          <a:p>
            <a:pPr algn="just">
              <a:lnSpc>
                <a:spcPct val="150000"/>
              </a:lnSpc>
            </a:pPr>
            <a:endParaRPr lang="es-ES" sz="1000" b="1" dirty="0">
              <a:solidFill>
                <a:schemeClr val="bg1"/>
              </a:solidFill>
              <a:latin typeface="Arial" panose="020B0604020202020204" pitchFamily="34" charset="0"/>
              <a:cs typeface="Arial" panose="020B0604020202020204" pitchFamily="34" charset="0"/>
            </a:endParaRP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RECIBIR </a:t>
            </a:r>
            <a:r>
              <a:rPr lang="es-ES" sz="1000" dirty="0">
                <a:solidFill>
                  <a:schemeClr val="bg1"/>
                </a:solidFill>
                <a:latin typeface="Arial" panose="020B0604020202020204" pitchFamily="34" charset="0"/>
                <a:cs typeface="Arial" panose="020B0604020202020204" pitchFamily="34" charset="0"/>
              </a:rPr>
              <a:t>un servicio profesional y disponible las 24 horas del día para actuar frente a emergencias marítimas.</a:t>
            </a: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SER ATENDIDO </a:t>
            </a:r>
            <a:r>
              <a:rPr lang="es-ES" sz="1000" dirty="0">
                <a:solidFill>
                  <a:schemeClr val="bg1"/>
                </a:solidFill>
                <a:latin typeface="Arial" panose="020B0604020202020204" pitchFamily="34" charset="0"/>
                <a:cs typeface="Arial" panose="020B0604020202020204" pitchFamily="34" charset="0"/>
              </a:rPr>
              <a:t>con un trato respetuoso y cordial, sin discriminación de raza, nacionalidad, credo, sexo, condición física o social.</a:t>
            </a:r>
            <a:endParaRPr lang="es-ES" sz="1000" b="1" dirty="0">
              <a:solidFill>
                <a:schemeClr val="bg1"/>
              </a:solidFill>
              <a:latin typeface="Arial" panose="020B0604020202020204" pitchFamily="34" charset="0"/>
              <a:cs typeface="Arial" panose="020B0604020202020204" pitchFamily="34" charset="0"/>
            </a:endParaRP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CONOCER </a:t>
            </a:r>
            <a:r>
              <a:rPr lang="es-ES" sz="1000" dirty="0">
                <a:solidFill>
                  <a:schemeClr val="bg1"/>
                </a:solidFill>
                <a:latin typeface="Arial" panose="020B0604020202020204" pitchFamily="34" charset="0"/>
                <a:cs typeface="Arial" panose="020B0604020202020204" pitchFamily="34" charset="0"/>
              </a:rPr>
              <a:t>la identidad de la persona que lo atiende.</a:t>
            </a: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OBTENER </a:t>
            </a:r>
            <a:r>
              <a:rPr lang="es-ES" sz="1000" dirty="0">
                <a:solidFill>
                  <a:schemeClr val="bg1"/>
                </a:solidFill>
                <a:latin typeface="Arial" panose="020B0604020202020204" pitchFamily="34" charset="0"/>
                <a:cs typeface="Arial" panose="020B0604020202020204" pitchFamily="34" charset="0"/>
              </a:rPr>
              <a:t>respuestas claras y oportunas ante cualquier duda o problema.</a:t>
            </a: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REQUERIR, </a:t>
            </a:r>
            <a:r>
              <a:rPr lang="es-ES" sz="1000" dirty="0">
                <a:solidFill>
                  <a:schemeClr val="bg1"/>
                </a:solidFill>
                <a:latin typeface="Arial" panose="020B0604020202020204" pitchFamily="34" charset="0"/>
                <a:cs typeface="Arial" panose="020B0604020202020204" pitchFamily="34" charset="0"/>
              </a:rPr>
              <a:t>dentro de los plazos establecidos, la entrega de los documentos o servicios solicitados.</a:t>
            </a: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MANIFESTAR </a:t>
            </a:r>
            <a:r>
              <a:rPr lang="es-ES" sz="1000" dirty="0">
                <a:solidFill>
                  <a:schemeClr val="bg1"/>
                </a:solidFill>
                <a:latin typeface="Arial" panose="020B0604020202020204" pitchFamily="34" charset="0"/>
                <a:cs typeface="Arial" panose="020B0604020202020204" pitchFamily="34" charset="0"/>
              </a:rPr>
              <a:t>sugerencias o reclamos sobre el servicio y la atención recibida.</a:t>
            </a:r>
          </a:p>
          <a:p>
            <a:pPr marL="128588" indent="-128588" algn="just">
              <a:lnSpc>
                <a:spcPct val="150000"/>
              </a:lnSpc>
              <a:buFont typeface="Wingdings" panose="05000000000000000000" pitchFamily="2" charset="2"/>
              <a:buChar char="§"/>
            </a:pPr>
            <a:r>
              <a:rPr lang="es-ES" sz="1000" b="1" dirty="0">
                <a:solidFill>
                  <a:schemeClr val="bg1"/>
                </a:solidFill>
                <a:latin typeface="Arial" panose="020B0604020202020204" pitchFamily="34" charset="0"/>
                <a:cs typeface="Arial" panose="020B0604020202020204" pitchFamily="34" charset="0"/>
              </a:rPr>
              <a:t>EXIGIR </a:t>
            </a:r>
            <a:r>
              <a:rPr lang="es-ES" sz="1000" dirty="0">
                <a:solidFill>
                  <a:schemeClr val="bg1"/>
                </a:solidFill>
                <a:latin typeface="Arial" panose="020B0604020202020204" pitchFamily="34" charset="0"/>
                <a:cs typeface="Arial" panose="020B0604020202020204" pitchFamily="34" charset="0"/>
              </a:rPr>
              <a:t>un comprobante de pago por los servicios sujetos a tarifas.</a:t>
            </a:r>
          </a:p>
        </p:txBody>
      </p:sp>
      <p:pic>
        <p:nvPicPr>
          <p:cNvPr id="9" name="Imagen 8" descr="Logotipo&#10;&#10;El contenido generado por IA puede ser incorrecto.">
            <a:extLst>
              <a:ext uri="{FF2B5EF4-FFF2-40B4-BE49-F238E27FC236}">
                <a16:creationId xmlns:a16="http://schemas.microsoft.com/office/drawing/2014/main" id="{F89EC647-D0FC-9FFD-854F-7D030D977F3D}"/>
              </a:ext>
            </a:extLst>
          </p:cNvPr>
          <p:cNvPicPr>
            <a:picLocks noChangeAspect="1"/>
          </p:cNvPicPr>
          <p:nvPr/>
        </p:nvPicPr>
        <p:blipFill>
          <a:blip r:embed="rId3" cstate="print">
            <a:extLst>
              <a:ext uri="{28A0092B-C50C-407E-A947-70E740481C1C}">
                <a14:useLocalDpi xmlns:a14="http://schemas.microsoft.com/office/drawing/2010/main" val="0"/>
              </a:ext>
            </a:extLst>
          </a:blip>
          <a:srcRect l="15610" t="10846" r="13688" b="5144"/>
          <a:stretch/>
        </p:blipFill>
        <p:spPr>
          <a:xfrm>
            <a:off x="769372" y="1702400"/>
            <a:ext cx="2475083" cy="3757858"/>
          </a:xfrm>
          <a:prstGeom prst="rect">
            <a:avLst/>
          </a:prstGeom>
        </p:spPr>
      </p:pic>
      <p:sp>
        <p:nvSpPr>
          <p:cNvPr id="10" name="Rectángulo 9">
            <a:extLst>
              <a:ext uri="{FF2B5EF4-FFF2-40B4-BE49-F238E27FC236}">
                <a16:creationId xmlns:a16="http://schemas.microsoft.com/office/drawing/2014/main" id="{73651EA4-123D-4D1E-EB14-FFEB8D0EE7FA}"/>
              </a:ext>
            </a:extLst>
          </p:cNvPr>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DIRECTEMAR</a:t>
            </a:r>
          </a:p>
        </p:txBody>
      </p:sp>
      <p:sp>
        <p:nvSpPr>
          <p:cNvPr id="16" name="Marcador de número de diapositiva 15">
            <a:extLst>
              <a:ext uri="{FF2B5EF4-FFF2-40B4-BE49-F238E27FC236}">
                <a16:creationId xmlns:a16="http://schemas.microsoft.com/office/drawing/2014/main" id="{B5A47415-3A64-E407-E39D-9C400AEFCEB2}"/>
              </a:ext>
            </a:extLst>
          </p:cNvPr>
          <p:cNvSpPr>
            <a:spLocks noGrp="1"/>
          </p:cNvSpPr>
          <p:nvPr>
            <p:ph type="sldNum" sz="quarter" idx="12"/>
          </p:nvPr>
        </p:nvSpPr>
        <p:spPr/>
        <p:txBody>
          <a:bodyPr/>
          <a:lstStyle/>
          <a:p>
            <a:fld id="{2F4F2BAB-4505-49E2-B27A-4CAAD9C0F52F}" type="slidenum">
              <a:rPr lang="es-CL" smtClean="0"/>
              <a:t>5</a:t>
            </a:fld>
            <a:endParaRPr lang="es-CL"/>
          </a:p>
        </p:txBody>
      </p:sp>
    </p:spTree>
    <p:extLst>
      <p:ext uri="{BB962C8B-B14F-4D97-AF65-F5344CB8AC3E}">
        <p14:creationId xmlns:p14="http://schemas.microsoft.com/office/powerpoint/2010/main" val="2550581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3830918" y="2087069"/>
            <a:ext cx="7882964" cy="1923540"/>
          </a:xfrm>
          <a:prstGeom prst="rect">
            <a:avLst/>
          </a:prstGeom>
        </p:spPr>
        <p:txBody>
          <a:bodyPr wrap="square">
            <a:spAutoFit/>
          </a:bodyPr>
          <a:lstStyle/>
          <a:p>
            <a:pPr algn="just">
              <a:lnSpc>
                <a:spcPct val="150000"/>
              </a:lnSpc>
              <a:spcAft>
                <a:spcPts val="450"/>
              </a:spcAft>
            </a:pPr>
            <a:r>
              <a:rPr lang="es-ES" sz="1350" kern="1400" dirty="0">
                <a:solidFill>
                  <a:schemeClr val="bg1"/>
                </a:solidFill>
                <a:latin typeface="Arial" panose="020B0604020202020204" pitchFamily="34" charset="0"/>
                <a:cs typeface="Arial" panose="020B0604020202020204" pitchFamily="34" charset="0"/>
              </a:rPr>
              <a:t>DIRECTEMAR cuenta actualmente con 16 Gobernaciones Marítimas, 64 Capitanías de Puerto, 181 Alcaldías de Mar, 92 Unidades a flote y 31 aeronaves, distribuidas a lo largo del territorio nacional, desde Arica al Territorio Chileno Antártico y su dotación está compuesta por 401 Oficiales, 2.406 Gente de Mar y 1.173 Personal Civil, los cuales se desempeñan en la Dirección General, Direcciones Técnicas, Gobernaciones Marítimas, Capitanías de Puerto, Alcaldías de Mar y Unidades a Flote.</a:t>
            </a:r>
          </a:p>
        </p:txBody>
      </p:sp>
      <p:sp>
        <p:nvSpPr>
          <p:cNvPr id="2" name="Marcador de número de diapositiva 1"/>
          <p:cNvSpPr>
            <a:spLocks noGrp="1"/>
          </p:cNvSpPr>
          <p:nvPr>
            <p:ph type="sldNum" sz="quarter" idx="12"/>
          </p:nvPr>
        </p:nvSpPr>
        <p:spPr/>
        <p:txBody>
          <a:bodyPr/>
          <a:lstStyle/>
          <a:p>
            <a:r>
              <a:rPr lang="es-ES" dirty="0">
                <a:solidFill>
                  <a:schemeClr val="accent5">
                    <a:lumMod val="50000"/>
                  </a:schemeClr>
                </a:solidFill>
              </a:rPr>
              <a:t>6</a:t>
            </a:r>
            <a:endParaRPr lang="es-CL" dirty="0">
              <a:solidFill>
                <a:schemeClr val="accent5">
                  <a:lumMod val="50000"/>
                </a:schemeClr>
              </a:solidFill>
            </a:endParaRPr>
          </a:p>
        </p:txBody>
      </p:sp>
      <p:pic>
        <p:nvPicPr>
          <p:cNvPr id="3" name="Imagen 2" descr="Logotipo&#10;&#10;El contenido generado por IA puede ser incorrecto.">
            <a:extLst>
              <a:ext uri="{FF2B5EF4-FFF2-40B4-BE49-F238E27FC236}">
                <a16:creationId xmlns:a16="http://schemas.microsoft.com/office/drawing/2014/main" id="{596A0C2E-76D8-0A48-4347-FE2C2D06C3CF}"/>
              </a:ext>
            </a:extLst>
          </p:cNvPr>
          <p:cNvPicPr>
            <a:picLocks noChangeAspect="1"/>
          </p:cNvPicPr>
          <p:nvPr/>
        </p:nvPicPr>
        <p:blipFill>
          <a:blip r:embed="rId3" cstate="print">
            <a:alphaModFix amt="15000"/>
            <a:extLst>
              <a:ext uri="{28A0092B-C50C-407E-A947-70E740481C1C}">
                <a14:useLocalDpi xmlns:a14="http://schemas.microsoft.com/office/drawing/2010/main" val="0"/>
              </a:ext>
            </a:extLst>
          </a:blip>
          <a:stretch>
            <a:fillRect/>
          </a:stretch>
        </p:blipFill>
        <p:spPr>
          <a:xfrm>
            <a:off x="321235" y="944987"/>
            <a:ext cx="3454395" cy="4772212"/>
          </a:xfrm>
          <a:prstGeom prst="rect">
            <a:avLst/>
          </a:prstGeom>
        </p:spPr>
      </p:pic>
      <p:sp>
        <p:nvSpPr>
          <p:cNvPr id="4" name="Rectángulo 3">
            <a:extLst>
              <a:ext uri="{FF2B5EF4-FFF2-40B4-BE49-F238E27FC236}">
                <a16:creationId xmlns:a16="http://schemas.microsoft.com/office/drawing/2014/main" id="{CF41121D-D13A-9984-660B-9AB8DA760F9D}"/>
              </a:ext>
            </a:extLst>
          </p:cNvPr>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rgbClr val="FFC000"/>
                </a:solidFill>
                <a:latin typeface="Arial" panose="020B0604020202020204" pitchFamily="34" charset="0"/>
                <a:cs typeface="Arial" panose="020B0604020202020204" pitchFamily="34" charset="0"/>
              </a:rPr>
              <a:t>ORGANIZACIÓN DIRECTEMAR</a:t>
            </a:r>
          </a:p>
        </p:txBody>
      </p:sp>
    </p:spTree>
    <p:extLst>
      <p:ext uri="{BB962C8B-B14F-4D97-AF65-F5344CB8AC3E}">
        <p14:creationId xmlns:p14="http://schemas.microsoft.com/office/powerpoint/2010/main" val="231169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p:nvSpPr>
        <p:spPr>
          <a:xfrm>
            <a:off x="443152" y="2633154"/>
            <a:ext cx="3213428" cy="37781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2" name="Rectángulo 1"/>
          <p:cNvSpPr/>
          <p:nvPr/>
        </p:nvSpPr>
        <p:spPr>
          <a:xfrm>
            <a:off x="551813" y="2734185"/>
            <a:ext cx="2996107" cy="3598357"/>
          </a:xfrm>
          <a:prstGeom prst="rect">
            <a:avLst/>
          </a:prstGeom>
        </p:spPr>
        <p:txBody>
          <a:bodyPr wrap="square">
            <a:spAutoFit/>
          </a:bodyPr>
          <a:lstStyle/>
          <a:p>
            <a:pPr algn="just">
              <a:lnSpc>
                <a:spcPct val="150000"/>
              </a:lnSpc>
              <a:spcAft>
                <a:spcPts val="450"/>
              </a:spcAft>
            </a:pPr>
            <a:r>
              <a:rPr lang="es-ES" sz="900" b="1" kern="1400" dirty="0">
                <a:solidFill>
                  <a:srgbClr val="002060"/>
                </a:solidFill>
                <a:latin typeface="Arial" panose="020B0604020202020204" pitchFamily="34" charset="0"/>
                <a:cs typeface="Arial" panose="020B0604020202020204" pitchFamily="34" charset="0"/>
              </a:rPr>
              <a:t>La Dirección de Intereses Marítimos y Medio Ambiente Acuático, </a:t>
            </a:r>
            <a:r>
              <a:rPr lang="es-ES" sz="900" kern="1400" dirty="0">
                <a:solidFill>
                  <a:srgbClr val="002060"/>
                </a:solidFill>
                <a:latin typeface="Arial" panose="020B0604020202020204" pitchFamily="34" charset="0"/>
                <a:cs typeface="Arial" panose="020B0604020202020204" pitchFamily="34" charset="0"/>
              </a:rPr>
              <a:t>es el organismo técnico que tiene por misión ejercer la autoridad técnica en materias de calificación, idoneidad, capacitación y disciplina del Personal Embarcado, Marítimo y Portuario; Preservación del Medio Ambiente Acuático; Control Técnico de la Marina Mercante, de Pesca, de Turismo y Recreación; Transporte Marítimo y   Puertos; y en lo relativo al Borde Costero y Concesiones Marítimas, con el propósito de Fomentar y Proteger los Intereses Marítimos Nacionales, contribuyendo con ello a la misión de la Dirección General del Territorio Marítimo y de Marina Mercante. Asimismo, tiene la responsabilidad de controlar al personal de la Marina Mercante y de Pesca que conformará la Reserva Naval de la República, de acuerdo al Título VII de la Ley de Navegación.</a:t>
            </a:r>
          </a:p>
        </p:txBody>
      </p:sp>
      <p:sp>
        <p:nvSpPr>
          <p:cNvPr id="15" name="Rectángulo 14">
            <a:extLst>
              <a:ext uri="{FF2B5EF4-FFF2-40B4-BE49-F238E27FC236}">
                <a16:creationId xmlns:a16="http://schemas.microsoft.com/office/drawing/2014/main" id="{EE8B1AB9-81C7-5388-C8BE-EF51561661A2}"/>
              </a:ext>
            </a:extLst>
          </p:cNvPr>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rgbClr val="FFC000"/>
                </a:solidFill>
                <a:latin typeface="Arial" panose="020B0604020202020204" pitchFamily="34" charset="0"/>
                <a:cs typeface="Arial" panose="020B0604020202020204" pitchFamily="34" charset="0"/>
              </a:rPr>
              <a:t>ORGANIZACIÓN DIRECTEMAR</a:t>
            </a:r>
          </a:p>
        </p:txBody>
      </p:sp>
      <p:grpSp>
        <p:nvGrpSpPr>
          <p:cNvPr id="21" name="Grupo 20">
            <a:extLst>
              <a:ext uri="{FF2B5EF4-FFF2-40B4-BE49-F238E27FC236}">
                <a16:creationId xmlns:a16="http://schemas.microsoft.com/office/drawing/2014/main" id="{FAF5400D-2E5B-0593-CD43-5D729C09DE63}"/>
              </a:ext>
            </a:extLst>
          </p:cNvPr>
          <p:cNvGrpSpPr/>
          <p:nvPr/>
        </p:nvGrpSpPr>
        <p:grpSpPr>
          <a:xfrm>
            <a:off x="782037" y="1558611"/>
            <a:ext cx="2535658" cy="1024028"/>
            <a:chOff x="665543" y="1311735"/>
            <a:chExt cx="2535658" cy="1024028"/>
          </a:xfrm>
        </p:grpSpPr>
        <p:pic>
          <p:nvPicPr>
            <p:cNvPr id="5" name="Imagen 4"/>
            <p:cNvPicPr>
              <a:picLocks noChangeAspect="1"/>
            </p:cNvPicPr>
            <p:nvPr/>
          </p:nvPicPr>
          <p:blipFill>
            <a:blip r:embed="rId3" cstate="print">
              <a:extLst>
                <a:ext uri="{BEBA8EAE-BF5A-486C-A8C5-ECC9F3942E4B}">
                  <a14:imgProps xmlns:a14="http://schemas.microsoft.com/office/drawing/2010/main">
                    <a14:imgLayer r:embed="rId4">
                      <a14:imgEffect>
                        <a14:backgroundRemoval t="417" b="100000" l="2769" r="100000"/>
                      </a14:imgEffect>
                    </a14:imgLayer>
                  </a14:imgProps>
                </a:ext>
                <a:ext uri="{28A0092B-C50C-407E-A947-70E740481C1C}">
                  <a14:useLocalDpi xmlns:a14="http://schemas.microsoft.com/office/drawing/2010/main" val="0"/>
                </a:ext>
              </a:extLst>
            </a:blip>
            <a:stretch>
              <a:fillRect/>
            </a:stretch>
          </p:blipFill>
          <p:spPr>
            <a:xfrm>
              <a:off x="665543" y="1311735"/>
              <a:ext cx="693352" cy="1024028"/>
            </a:xfrm>
            <a:prstGeom prst="rect">
              <a:avLst/>
            </a:prstGeom>
          </p:spPr>
        </p:pic>
        <p:sp>
          <p:nvSpPr>
            <p:cNvPr id="16" name="Rectángulo 15">
              <a:extLst>
                <a:ext uri="{FF2B5EF4-FFF2-40B4-BE49-F238E27FC236}">
                  <a16:creationId xmlns:a16="http://schemas.microsoft.com/office/drawing/2014/main" id="{78E476F5-12C7-6BD0-5875-EF22220CB0AD}"/>
                </a:ext>
              </a:extLst>
            </p:cNvPr>
            <p:cNvSpPr/>
            <p:nvPr/>
          </p:nvSpPr>
          <p:spPr>
            <a:xfrm>
              <a:off x="1354400" y="1682013"/>
              <a:ext cx="1846801" cy="461665"/>
            </a:xfrm>
            <a:prstGeom prst="rect">
              <a:avLst/>
            </a:prstGeom>
            <a:effectLst>
              <a:outerShdw blurRad="50800" dist="50800" dir="5400000" sx="102000" sy="102000" algn="ctr" rotWithShape="0">
                <a:srgbClr val="000000">
                  <a:alpha val="0"/>
                </a:srgbClr>
              </a:outerShdw>
            </a:effectLst>
          </p:spPr>
          <p:txBody>
            <a:bodyPr wrap="square">
              <a:spAutoFit/>
            </a:bodyPr>
            <a:lstStyle/>
            <a:p>
              <a:r>
                <a:rPr lang="es-CL" sz="2400" b="1" dirty="0">
                  <a:solidFill>
                    <a:schemeClr val="bg1"/>
                  </a:solidFill>
                  <a:latin typeface="Arial" panose="020B0604020202020204" pitchFamily="34" charset="0"/>
                  <a:cs typeface="Arial" panose="020B0604020202020204" pitchFamily="34" charset="0"/>
                </a:rPr>
                <a:t>DIRINMAR</a:t>
              </a:r>
            </a:p>
          </p:txBody>
        </p:sp>
      </p:grpSp>
      <p:sp>
        <p:nvSpPr>
          <p:cNvPr id="17" name="Rectángulo 16">
            <a:extLst>
              <a:ext uri="{FF2B5EF4-FFF2-40B4-BE49-F238E27FC236}">
                <a16:creationId xmlns:a16="http://schemas.microsoft.com/office/drawing/2014/main" id="{2588E3FC-0E66-B704-36A9-E74806A42FDB}"/>
              </a:ext>
            </a:extLst>
          </p:cNvPr>
          <p:cNvSpPr/>
          <p:nvPr/>
        </p:nvSpPr>
        <p:spPr>
          <a:xfrm>
            <a:off x="4078621" y="2633154"/>
            <a:ext cx="3213428" cy="37781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18" name="Rectángulo 17">
            <a:extLst>
              <a:ext uri="{FF2B5EF4-FFF2-40B4-BE49-F238E27FC236}">
                <a16:creationId xmlns:a16="http://schemas.microsoft.com/office/drawing/2014/main" id="{36BC8CAB-23BD-49F0-A0A7-92D5F10DAEE8}"/>
              </a:ext>
            </a:extLst>
          </p:cNvPr>
          <p:cNvSpPr/>
          <p:nvPr/>
        </p:nvSpPr>
        <p:spPr>
          <a:xfrm>
            <a:off x="7714090" y="2633154"/>
            <a:ext cx="4005767" cy="37781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4" name="Rectángulo 3"/>
          <p:cNvSpPr/>
          <p:nvPr/>
        </p:nvSpPr>
        <p:spPr>
          <a:xfrm>
            <a:off x="7816487" y="2734184"/>
            <a:ext cx="3800973" cy="3390608"/>
          </a:xfrm>
          <a:prstGeom prst="rect">
            <a:avLst/>
          </a:prstGeom>
        </p:spPr>
        <p:txBody>
          <a:bodyPr wrap="square">
            <a:spAutoFit/>
          </a:bodyPr>
          <a:lstStyle/>
          <a:p>
            <a:pPr algn="just">
              <a:lnSpc>
                <a:spcPct val="150000"/>
              </a:lnSpc>
              <a:spcAft>
                <a:spcPts val="450"/>
              </a:spcAft>
            </a:pPr>
            <a:r>
              <a:rPr lang="es-ES" sz="900" b="1" kern="1400" dirty="0">
                <a:solidFill>
                  <a:srgbClr val="002060"/>
                </a:solidFill>
                <a:latin typeface="Arial" panose="020B0604020202020204" pitchFamily="34" charset="0"/>
                <a:cs typeface="Arial" panose="020B0604020202020204" pitchFamily="34" charset="0"/>
              </a:rPr>
              <a:t>El Servicio Hidrográfico y Oceanográfico de la Armada</a:t>
            </a:r>
            <a:r>
              <a:rPr lang="es-ES" sz="900" kern="1400" dirty="0">
                <a:solidFill>
                  <a:srgbClr val="002060"/>
                </a:solidFill>
                <a:latin typeface="Arial" panose="020B0604020202020204" pitchFamily="34" charset="0"/>
                <a:cs typeface="Arial" panose="020B0604020202020204" pitchFamily="34" charset="0"/>
              </a:rPr>
              <a:t>,</a:t>
            </a:r>
            <a:r>
              <a:rPr lang="es-ES" sz="900" b="1" kern="1400" dirty="0">
                <a:solidFill>
                  <a:srgbClr val="002060"/>
                </a:solidFill>
                <a:latin typeface="Arial" panose="020B0604020202020204" pitchFamily="34" charset="0"/>
                <a:cs typeface="Arial" panose="020B0604020202020204" pitchFamily="34" charset="0"/>
              </a:rPr>
              <a:t> </a:t>
            </a:r>
            <a:r>
              <a:rPr lang="es-ES" sz="900" kern="1400" dirty="0">
                <a:solidFill>
                  <a:srgbClr val="002060"/>
                </a:solidFill>
                <a:latin typeface="Arial" panose="020B0604020202020204" pitchFamily="34" charset="0"/>
                <a:cs typeface="Arial" panose="020B0604020202020204" pitchFamily="34" charset="0"/>
              </a:rPr>
              <a:t>tiene por misión principal proporcionar los elementos técnicos y las informaciones y asistencias técnicas destinadas a dar seguridad a la navegación en las vías  fluviales y lacustres, aguas interiores, mar territorial y en la Alta Mar contigua al litoral de Chile. Del mismo modo constituye el servicio oficial, técnico y permanente del Estado, en todo lo que se refiere a hidrografía; levantamiento hidrográfico marítimo, fluvial y lacustre; cartografía náutica, elaboración y publicación de cartas de navegación de aguas nacionales, oceanografía, planificación y coordinación de todas las actividades oceanográficas nacionales relacionadas con investigaciones físico-químicas, mareas, corrientes y maremotos, geografía náutica, navegación, astronomía, señales horarias oficiales y aerofotogrametría aplicada a la carta náutica. Corresponde también al SHOA, contribuir mediante la investigación, al desarrollo y fomento de otras actividades nacionales e internacionales afines, que sean de interés para el país.</a:t>
            </a:r>
          </a:p>
        </p:txBody>
      </p:sp>
      <p:sp>
        <p:nvSpPr>
          <p:cNvPr id="3" name="Rectángulo 2"/>
          <p:cNvSpPr/>
          <p:nvPr/>
        </p:nvSpPr>
        <p:spPr>
          <a:xfrm>
            <a:off x="4155295" y="2734184"/>
            <a:ext cx="3060080" cy="3598357"/>
          </a:xfrm>
          <a:prstGeom prst="rect">
            <a:avLst/>
          </a:prstGeom>
        </p:spPr>
        <p:txBody>
          <a:bodyPr wrap="square">
            <a:spAutoFit/>
          </a:bodyPr>
          <a:lstStyle/>
          <a:p>
            <a:pPr algn="just">
              <a:lnSpc>
                <a:spcPct val="150000"/>
              </a:lnSpc>
              <a:spcAft>
                <a:spcPts val="450"/>
              </a:spcAft>
            </a:pPr>
            <a:r>
              <a:rPr lang="es-ES" sz="900" b="1" kern="1400" dirty="0">
                <a:solidFill>
                  <a:srgbClr val="002060"/>
                </a:solidFill>
                <a:latin typeface="Arial" panose="020B0604020202020204" pitchFamily="34" charset="0"/>
                <a:cs typeface="Arial" panose="020B0604020202020204" pitchFamily="34" charset="0"/>
              </a:rPr>
              <a:t>La Dirección de Seguridad y Operaciones Marítimas</a:t>
            </a:r>
            <a:r>
              <a:rPr lang="es-ES" sz="900" kern="1400" dirty="0">
                <a:solidFill>
                  <a:srgbClr val="002060"/>
                </a:solidFill>
                <a:latin typeface="Arial" panose="020B0604020202020204" pitchFamily="34" charset="0"/>
                <a:cs typeface="Arial" panose="020B0604020202020204" pitchFamily="34" charset="0"/>
              </a:rPr>
              <a:t>, es el organismo técnico que tiene por misión ejercer la autoridad técnica en materias de Policía Marítima; Tráfico Marítimo; Ayudas a la Navegación; Practicaje y Pilotaje; Telecomunicaciones Marítimas; Meteorología; Búsqueda y Rescate Marítimo; Inspección de Naves y en lo relativo a la Seguridad Marítima Portuaria, con el propósito de dar  Protección y Seguridad a la Vida Humana en el Mar, a la Preservación de los Recursos Naturales y a la Prevención de delitos en la jurisdicción de la Autoridad Marítima, contribuyendo con ello a la misión de la Dirección General del Territorio Marítimo y de Marina Mercante. Asimismo,  tiene la responsabilidad de dirigir el Centro de Control del Tráfico Marítimo y los ejercicios de entrenamiento de la reserva naval en estos aspectos y otras funciones de apoyo que la planificación considere.</a:t>
            </a:r>
          </a:p>
        </p:txBody>
      </p:sp>
      <p:grpSp>
        <p:nvGrpSpPr>
          <p:cNvPr id="23" name="Grupo 22">
            <a:extLst>
              <a:ext uri="{FF2B5EF4-FFF2-40B4-BE49-F238E27FC236}">
                <a16:creationId xmlns:a16="http://schemas.microsoft.com/office/drawing/2014/main" id="{1501D063-CE14-D721-2364-4DB4EFEBFB40}"/>
              </a:ext>
            </a:extLst>
          </p:cNvPr>
          <p:cNvGrpSpPr/>
          <p:nvPr/>
        </p:nvGrpSpPr>
        <p:grpSpPr>
          <a:xfrm>
            <a:off x="4341699" y="1558612"/>
            <a:ext cx="2687273" cy="1024027"/>
            <a:chOff x="3828867" y="1311735"/>
            <a:chExt cx="2687273" cy="1024027"/>
          </a:xfrm>
        </p:grpSpPr>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8867" y="1311735"/>
              <a:ext cx="693352" cy="1024027"/>
            </a:xfrm>
            <a:prstGeom prst="rect">
              <a:avLst/>
            </a:prstGeom>
          </p:spPr>
        </p:pic>
        <p:sp>
          <p:nvSpPr>
            <p:cNvPr id="19" name="Rectángulo 18">
              <a:extLst>
                <a:ext uri="{FF2B5EF4-FFF2-40B4-BE49-F238E27FC236}">
                  <a16:creationId xmlns:a16="http://schemas.microsoft.com/office/drawing/2014/main" id="{9FBFD99E-D534-38A8-1244-F41BA6A6F14F}"/>
                </a:ext>
              </a:extLst>
            </p:cNvPr>
            <p:cNvSpPr/>
            <p:nvPr/>
          </p:nvSpPr>
          <p:spPr>
            <a:xfrm>
              <a:off x="4631693" y="1676037"/>
              <a:ext cx="1884447" cy="461665"/>
            </a:xfrm>
            <a:prstGeom prst="rect">
              <a:avLst/>
            </a:prstGeom>
            <a:effectLst>
              <a:outerShdw blurRad="50800" dist="50800" dir="5400000" sx="102000" sy="102000" algn="ctr" rotWithShape="0">
                <a:srgbClr val="000000">
                  <a:alpha val="0"/>
                </a:srgbClr>
              </a:outerShdw>
            </a:effectLst>
          </p:spPr>
          <p:txBody>
            <a:bodyPr wrap="square">
              <a:spAutoFit/>
            </a:bodyPr>
            <a:lstStyle/>
            <a:p>
              <a:r>
                <a:rPr lang="es-CL" sz="2400" b="1" dirty="0">
                  <a:solidFill>
                    <a:schemeClr val="bg1"/>
                  </a:solidFill>
                  <a:latin typeface="Arial" panose="020B0604020202020204" pitchFamily="34" charset="0"/>
                  <a:cs typeface="Arial" panose="020B0604020202020204" pitchFamily="34" charset="0"/>
                </a:rPr>
                <a:t>DIRSOMAR</a:t>
              </a:r>
            </a:p>
          </p:txBody>
        </p:sp>
      </p:grpSp>
      <p:grpSp>
        <p:nvGrpSpPr>
          <p:cNvPr id="22" name="Grupo 21">
            <a:extLst>
              <a:ext uri="{FF2B5EF4-FFF2-40B4-BE49-F238E27FC236}">
                <a16:creationId xmlns:a16="http://schemas.microsoft.com/office/drawing/2014/main" id="{3E3EACE1-4BBB-7DB3-9DF4-F77040FEE5EE}"/>
              </a:ext>
            </a:extLst>
          </p:cNvPr>
          <p:cNvGrpSpPr/>
          <p:nvPr/>
        </p:nvGrpSpPr>
        <p:grpSpPr>
          <a:xfrm>
            <a:off x="8578103" y="1405642"/>
            <a:ext cx="2277741" cy="1329965"/>
            <a:chOff x="8354399" y="1155916"/>
            <a:chExt cx="2277741" cy="1329965"/>
          </a:xfrm>
        </p:grpSpPr>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4399" y="1155916"/>
              <a:ext cx="900497" cy="1329965"/>
            </a:xfrm>
            <a:prstGeom prst="rect">
              <a:avLst/>
            </a:prstGeom>
          </p:spPr>
        </p:pic>
        <p:sp>
          <p:nvSpPr>
            <p:cNvPr id="20" name="Rectángulo 19">
              <a:extLst>
                <a:ext uri="{FF2B5EF4-FFF2-40B4-BE49-F238E27FC236}">
                  <a16:creationId xmlns:a16="http://schemas.microsoft.com/office/drawing/2014/main" id="{FFFF04D4-537F-9128-4BDC-2411CCEF55C4}"/>
                </a:ext>
              </a:extLst>
            </p:cNvPr>
            <p:cNvSpPr/>
            <p:nvPr/>
          </p:nvSpPr>
          <p:spPr>
            <a:xfrm>
              <a:off x="9470801" y="1687990"/>
              <a:ext cx="1161339" cy="461665"/>
            </a:xfrm>
            <a:prstGeom prst="rect">
              <a:avLst/>
            </a:prstGeom>
            <a:effectLst>
              <a:outerShdw blurRad="50800" dist="50800" dir="5400000" sx="102000" sy="102000" algn="ctr" rotWithShape="0">
                <a:srgbClr val="000000">
                  <a:alpha val="0"/>
                </a:srgbClr>
              </a:outerShdw>
            </a:effectLst>
          </p:spPr>
          <p:txBody>
            <a:bodyPr wrap="square">
              <a:spAutoFit/>
            </a:bodyPr>
            <a:lstStyle/>
            <a:p>
              <a:r>
                <a:rPr lang="es-CL" sz="2400" b="1" dirty="0">
                  <a:solidFill>
                    <a:schemeClr val="bg1"/>
                  </a:solidFill>
                  <a:latin typeface="Arial" panose="020B0604020202020204" pitchFamily="34" charset="0"/>
                  <a:cs typeface="Arial" panose="020B0604020202020204" pitchFamily="34" charset="0"/>
                </a:rPr>
                <a:t>SHOA</a:t>
              </a:r>
            </a:p>
          </p:txBody>
        </p:sp>
      </p:grpSp>
      <p:sp>
        <p:nvSpPr>
          <p:cNvPr id="26" name="Marcador de número de diapositiva 25">
            <a:extLst>
              <a:ext uri="{FF2B5EF4-FFF2-40B4-BE49-F238E27FC236}">
                <a16:creationId xmlns:a16="http://schemas.microsoft.com/office/drawing/2014/main" id="{1C9548EE-64E0-0695-3505-EC53787D7C13}"/>
              </a:ext>
            </a:extLst>
          </p:cNvPr>
          <p:cNvSpPr>
            <a:spLocks noGrp="1"/>
          </p:cNvSpPr>
          <p:nvPr>
            <p:ph type="sldNum" sz="quarter" idx="12"/>
          </p:nvPr>
        </p:nvSpPr>
        <p:spPr/>
        <p:txBody>
          <a:bodyPr/>
          <a:lstStyle/>
          <a:p>
            <a:fld id="{2F4F2BAB-4505-49E2-B27A-4CAAD9C0F52F}" type="slidenum">
              <a:rPr lang="es-CL" smtClean="0"/>
              <a:t>7</a:t>
            </a:fld>
            <a:endParaRPr lang="es-CL"/>
          </a:p>
        </p:txBody>
      </p:sp>
    </p:spTree>
    <p:extLst>
      <p:ext uri="{BB962C8B-B14F-4D97-AF65-F5344CB8AC3E}">
        <p14:creationId xmlns:p14="http://schemas.microsoft.com/office/powerpoint/2010/main" val="2712336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209" y="1615958"/>
            <a:ext cx="6459583" cy="4622991"/>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ángulo 2">
            <a:extLst>
              <a:ext uri="{FF2B5EF4-FFF2-40B4-BE49-F238E27FC236}">
                <a16:creationId xmlns:a16="http://schemas.microsoft.com/office/drawing/2014/main" id="{22FBF58E-132B-92AF-62C7-3C6B7254E06E}"/>
              </a:ext>
            </a:extLst>
          </p:cNvPr>
          <p:cNvSpPr/>
          <p:nvPr/>
        </p:nvSpPr>
        <p:spPr>
          <a:xfrm>
            <a:off x="3275033" y="917025"/>
            <a:ext cx="5641935" cy="400110"/>
          </a:xfrm>
          <a:prstGeom prst="rect">
            <a:avLst/>
          </a:prstGeom>
          <a:effectLst>
            <a:outerShdw blurRad="50800" dist="50800" dir="5400000" sx="102000" sy="102000" algn="ctr" rotWithShape="0">
              <a:srgbClr val="000000">
                <a:alpha val="0"/>
              </a:srgbClr>
            </a:outerShdw>
          </a:effectLst>
        </p:spPr>
        <p:txBody>
          <a:bodyPr wrap="square">
            <a:spAutoFit/>
          </a:bodyPr>
          <a:lstStyle/>
          <a:p>
            <a:pPr algn="ctr"/>
            <a:r>
              <a:rPr lang="es-CL" sz="2000" b="1" i="1" dirty="0">
                <a:solidFill>
                  <a:schemeClr val="accent4"/>
                </a:solidFill>
                <a:latin typeface="Arial" panose="020B0604020202020204" pitchFamily="34" charset="0"/>
                <a:cs typeface="Arial" panose="020B0604020202020204" pitchFamily="34" charset="0"/>
              </a:rPr>
              <a:t>FISCALIZACIÓN 2024</a:t>
            </a:r>
          </a:p>
        </p:txBody>
      </p:sp>
      <p:sp>
        <p:nvSpPr>
          <p:cNvPr id="12" name="Marcador de número de diapositiva 11">
            <a:extLst>
              <a:ext uri="{FF2B5EF4-FFF2-40B4-BE49-F238E27FC236}">
                <a16:creationId xmlns:a16="http://schemas.microsoft.com/office/drawing/2014/main" id="{FC7D46F9-5A61-7A91-9D51-0937FA07E6C0}"/>
              </a:ext>
            </a:extLst>
          </p:cNvPr>
          <p:cNvSpPr>
            <a:spLocks noGrp="1"/>
          </p:cNvSpPr>
          <p:nvPr>
            <p:ph type="sldNum" sz="quarter" idx="12"/>
          </p:nvPr>
        </p:nvSpPr>
        <p:spPr/>
        <p:txBody>
          <a:bodyPr/>
          <a:lstStyle/>
          <a:p>
            <a:fld id="{2F4F2BAB-4505-49E2-B27A-4CAAD9C0F52F}" type="slidenum">
              <a:rPr lang="es-CL" smtClean="0"/>
              <a:t>8</a:t>
            </a:fld>
            <a:endParaRPr lang="es-CL"/>
          </a:p>
        </p:txBody>
      </p:sp>
    </p:spTree>
    <p:extLst>
      <p:ext uri="{BB962C8B-B14F-4D97-AF65-F5344CB8AC3E}">
        <p14:creationId xmlns:p14="http://schemas.microsoft.com/office/powerpoint/2010/main" val="922310495"/>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28566</TotalTime>
  <Words>8935</Words>
  <Application>Microsoft Office PowerPoint</Application>
  <PresentationFormat>Panorámica</PresentationFormat>
  <Paragraphs>576</Paragraphs>
  <Slides>58</Slides>
  <Notes>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58</vt:i4>
      </vt:variant>
    </vt:vector>
  </HeadingPairs>
  <TitlesOfParts>
    <vt:vector size="67" baseType="lpstr">
      <vt:lpstr>Arial</vt:lpstr>
      <vt:lpstr>Calibri</vt:lpstr>
      <vt:lpstr>Calibri Light</vt:lpstr>
      <vt:lpstr>Cascadia Code Light</vt:lpstr>
      <vt:lpstr>Noto Sans</vt:lpstr>
      <vt:lpstr>Times New Roman</vt:lpstr>
      <vt:lpstr>Wingdings</vt:lpstr>
      <vt:lpstr>Office 2013 - Tema de 2022</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Pía Sepulveda Olivares</dc:creator>
  <cp:lastModifiedBy>María Leal Jil</cp:lastModifiedBy>
  <cp:revision>1566</cp:revision>
  <cp:lastPrinted>2025-03-25T17:20:38Z</cp:lastPrinted>
  <dcterms:created xsi:type="dcterms:W3CDTF">2022-02-17T17:50:14Z</dcterms:created>
  <dcterms:modified xsi:type="dcterms:W3CDTF">2025-03-25T18:15:54Z</dcterms:modified>
</cp:coreProperties>
</file>